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4" r:id="rId36"/>
    <p:sldId id="295" r:id="rId37"/>
    <p:sldId id="293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2F6F-FC31-4F9A-879D-33A58ECE8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ED9BC-8F78-45E9-8EAF-5A5E05BD9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C7FB-01A7-401A-92A5-0CAAEAD93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77FD5-9895-4533-AAD3-4C7B9DF4C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312D0-1125-4264-A517-3B34A2B53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A552C-CC58-4362-9F04-D64F844F6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DB4AB-75F7-46C6-9F64-3177C6A8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5EE0E-1F4F-4C30-949C-F1936BA6A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FD823-A80A-4B78-914F-9F6BCCE15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5A735-57CD-40F4-8A12-5F586522F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EA30D-8719-4E4D-B2FC-E52C90271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D5E5A6-20CF-4F74-B64E-0840A074D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Cyrl-CS" sz="2800" b="1" dirty="0" smtClean="0"/>
              <a:t>Наставна јединица:</a:t>
            </a:r>
            <a:br>
              <a:rPr lang="sr-Cyrl-CS" sz="2800" b="1" dirty="0" smtClean="0"/>
            </a:br>
            <a:r>
              <a:rPr lang="x-none" b="1" smtClean="0"/>
              <a:t>Траума</a:t>
            </a:r>
            <a:endParaRPr lang="en-US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7315200" cy="1752600"/>
          </a:xfrm>
        </p:spPr>
        <p:txBody>
          <a:bodyPr/>
          <a:lstStyle/>
          <a:p>
            <a:pPr eaLnBrk="1" hangingPunct="1"/>
            <a:r>
              <a:rPr lang="sr-Cyrl-CS" dirty="0" smtClean="0"/>
              <a:t>Предавач: </a:t>
            </a:r>
            <a:r>
              <a:rPr lang="sr-Cyrl-CS" b="1" dirty="0" smtClean="0"/>
              <a:t>Проф др Јасна Јевђић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19200"/>
            <a:ext cx="9144000" cy="1173162"/>
          </a:xfrm>
        </p:spPr>
        <p:txBody>
          <a:bodyPr/>
          <a:lstStyle/>
          <a:p>
            <a:pPr eaLnBrk="1" hangingPunct="1"/>
            <a:r>
              <a:rPr lang="x-none" sz="4000" dirty="0" smtClean="0"/>
              <a:t>Примарни</a:t>
            </a:r>
            <a:r>
              <a:rPr lang="sr-Latn-CS" sz="4000" dirty="0" smtClean="0"/>
              <a:t> </a:t>
            </a:r>
            <a:r>
              <a:rPr lang="x-none" sz="4000" dirty="0" smtClean="0"/>
              <a:t>преглед</a:t>
            </a:r>
            <a:r>
              <a:rPr lang="sr-Latn-CS" sz="4000" dirty="0" smtClean="0"/>
              <a:t> </a:t>
            </a:r>
            <a:r>
              <a:rPr lang="x-none" sz="4000" dirty="0" smtClean="0"/>
              <a:t>и</a:t>
            </a:r>
            <a:r>
              <a:rPr lang="sr-Latn-CS" sz="4000" dirty="0" smtClean="0"/>
              <a:t> </a:t>
            </a:r>
            <a:r>
              <a:rPr lang="x-none" sz="4000" dirty="0" smtClean="0"/>
              <a:t>ресусцитација</a:t>
            </a:r>
            <a:r>
              <a:rPr lang="sr-Latn-CS" sz="4000" dirty="0" smtClean="0"/>
              <a:t/>
            </a:r>
            <a:br>
              <a:rPr lang="sr-Latn-CS" sz="4000" dirty="0" smtClean="0"/>
            </a:br>
            <a:endParaRPr lang="en-US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276601"/>
            <a:ext cx="8229600" cy="3200400"/>
          </a:xfrm>
        </p:spPr>
        <p:txBody>
          <a:bodyPr/>
          <a:lstStyle/>
          <a:p>
            <a:pPr eaLnBrk="1" hangingPunct="1"/>
            <a:r>
              <a:rPr lang="x-none" dirty="0" smtClean="0"/>
              <a:t>По</a:t>
            </a:r>
            <a:r>
              <a:rPr lang="sr-Latn-CS" dirty="0" smtClean="0"/>
              <a:t> ATLS </a:t>
            </a:r>
            <a:r>
              <a:rPr lang="x-none" dirty="0" smtClean="0"/>
              <a:t>прот</a:t>
            </a:r>
            <a:r>
              <a:rPr lang="sr-Latn-CS" dirty="0" smtClean="0"/>
              <a:t>o</a:t>
            </a:r>
            <a:r>
              <a:rPr lang="x-none" dirty="0" smtClean="0"/>
              <a:t>к</a:t>
            </a:r>
            <a:r>
              <a:rPr lang="sr-Latn-CS" dirty="0" smtClean="0"/>
              <a:t>o</a:t>
            </a:r>
            <a:r>
              <a:rPr lang="x-none" dirty="0" smtClean="0"/>
              <a:t>лу</a:t>
            </a:r>
            <a:endParaRPr lang="sr-Latn-CS" dirty="0" smtClean="0"/>
          </a:p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ABCDE</a:t>
            </a:r>
            <a:r>
              <a:rPr lang="sr-Latn-CS" dirty="0" smtClean="0"/>
              <a:t> </a:t>
            </a:r>
            <a:r>
              <a:rPr lang="x-none" dirty="0" smtClean="0"/>
              <a:t>принципи</a:t>
            </a: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8458200" cy="1143000"/>
          </a:xfrm>
        </p:spPr>
        <p:txBody>
          <a:bodyPr/>
          <a:lstStyle/>
          <a:p>
            <a:pPr eaLnBrk="1" hangingPunct="1"/>
            <a:r>
              <a:rPr lang="x-none" sz="4000" smtClean="0"/>
              <a:t>Иницијална</a:t>
            </a:r>
            <a:r>
              <a:rPr lang="sr-Latn-CS" sz="4000" dirty="0" smtClean="0"/>
              <a:t> </a:t>
            </a:r>
            <a:r>
              <a:rPr lang="x-none" sz="4000" smtClean="0"/>
              <a:t>процена</a:t>
            </a:r>
            <a:r>
              <a:rPr lang="sr-Cyrl-CS" sz="4000" dirty="0" smtClean="0"/>
              <a:t>-</a:t>
            </a:r>
            <a:r>
              <a:rPr lang="x-none" sz="4000" smtClean="0"/>
              <a:t>примарни</a:t>
            </a:r>
            <a:r>
              <a:rPr lang="sr-Latn-CS" sz="4000" dirty="0" smtClean="0"/>
              <a:t> </a:t>
            </a:r>
            <a:r>
              <a:rPr lang="x-none" sz="4000" smtClean="0"/>
              <a:t>преглед</a:t>
            </a:r>
            <a:endParaRPr lang="en-US" sz="40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Решити</a:t>
            </a:r>
            <a:r>
              <a:rPr lang="sr-Latn-CS" dirty="0" smtClean="0"/>
              <a:t> </a:t>
            </a:r>
            <a:r>
              <a:rPr lang="x-none" dirty="0" smtClean="0"/>
              <a:t>животно</a:t>
            </a:r>
            <a:r>
              <a:rPr lang="sr-Latn-CS" dirty="0" smtClean="0"/>
              <a:t> </a:t>
            </a:r>
            <a:r>
              <a:rPr lang="x-none" dirty="0" smtClean="0"/>
              <a:t>угрожавајуће</a:t>
            </a:r>
            <a:r>
              <a:rPr lang="sr-Latn-CS" dirty="0" smtClean="0"/>
              <a:t> </a:t>
            </a:r>
            <a:r>
              <a:rPr lang="x-none" dirty="0" smtClean="0"/>
              <a:t>поремећаје</a:t>
            </a:r>
            <a:endParaRPr lang="sr-Latn-CS" dirty="0" smtClean="0"/>
          </a:p>
          <a:p>
            <a:pPr eaLnBrk="1" hangingPunct="1"/>
            <a:r>
              <a:rPr lang="x-none" dirty="0" smtClean="0"/>
              <a:t>Ако</a:t>
            </a:r>
            <a:r>
              <a:rPr lang="sr-Latn-CS" dirty="0" smtClean="0"/>
              <a:t> </a:t>
            </a:r>
            <a:r>
              <a:rPr lang="x-none" dirty="0" smtClean="0"/>
              <a:t>се</a:t>
            </a:r>
            <a:r>
              <a:rPr lang="sr-Latn-CS" dirty="0" smtClean="0"/>
              <a:t> </a:t>
            </a:r>
            <a:r>
              <a:rPr lang="x-none" dirty="0" smtClean="0"/>
              <a:t>на</a:t>
            </a:r>
            <a:r>
              <a:rPr lang="sr-Latn-CS" dirty="0" smtClean="0"/>
              <a:t> </a:t>
            </a:r>
            <a:r>
              <a:rPr lang="x-none" dirty="0" smtClean="0"/>
              <a:t>терену</a:t>
            </a:r>
            <a:r>
              <a:rPr lang="sr-Latn-CS" dirty="0" smtClean="0"/>
              <a:t> </a:t>
            </a:r>
            <a:r>
              <a:rPr lang="x-none" dirty="0" smtClean="0"/>
              <a:t>не</a:t>
            </a:r>
            <a:r>
              <a:rPr lang="sr-Latn-CS" dirty="0" smtClean="0"/>
              <a:t> </a:t>
            </a:r>
            <a:r>
              <a:rPr lang="x-none" dirty="0" smtClean="0"/>
              <a:t>могу</a:t>
            </a:r>
            <a:r>
              <a:rPr lang="sr-Latn-CS" dirty="0" smtClean="0"/>
              <a:t> </a:t>
            </a:r>
            <a:r>
              <a:rPr lang="x-none" dirty="0" smtClean="0"/>
              <a:t>збринути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   - </a:t>
            </a:r>
            <a:r>
              <a:rPr lang="x-none" dirty="0" smtClean="0"/>
              <a:t>подршка</a:t>
            </a:r>
            <a:r>
              <a:rPr lang="sr-Latn-CS" dirty="0" smtClean="0"/>
              <a:t> </a:t>
            </a:r>
            <a:r>
              <a:rPr lang="en-US" dirty="0" smtClean="0"/>
              <a:t>ABC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   -</a:t>
            </a:r>
            <a:r>
              <a:rPr lang="x-none" dirty="0" smtClean="0">
                <a:solidFill>
                  <a:srgbClr val="FF0000"/>
                </a:solidFill>
              </a:rPr>
              <a:t>ТРАНСПОРТ</a:t>
            </a:r>
            <a:r>
              <a:rPr lang="sr-Latn-CS" dirty="0" smtClean="0">
                <a:solidFill>
                  <a:srgbClr val="FF0000"/>
                </a:solidFill>
              </a:rPr>
              <a:t>!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A</a:t>
            </a:r>
            <a:r>
              <a:rPr lang="sr-Latn-CS" dirty="0" smtClean="0"/>
              <a:t>irway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Златан</a:t>
            </a:r>
            <a:r>
              <a:rPr lang="sr-Latn-CS" dirty="0" smtClean="0"/>
              <a:t> </a:t>
            </a:r>
            <a:r>
              <a:rPr lang="x-none" dirty="0" smtClean="0"/>
              <a:t>стандард</a:t>
            </a:r>
            <a:r>
              <a:rPr lang="sr-Latn-C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RSI</a:t>
            </a:r>
            <a:r>
              <a:rPr lang="sr-Latn-CS" dirty="0" smtClean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</a:rPr>
              <a:t>rapid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se</a:t>
            </a:r>
            <a:r>
              <a:rPr lang="sr-Latn-CS" dirty="0" smtClean="0">
                <a:solidFill>
                  <a:srgbClr val="FF0000"/>
                </a:solidFill>
              </a:rPr>
              <a:t>q</a:t>
            </a:r>
            <a:r>
              <a:rPr lang="en-US" dirty="0" err="1" smtClean="0">
                <a:solidFill>
                  <a:srgbClr val="FF0000"/>
                </a:solidFill>
              </a:rPr>
              <a:t>uence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intubation</a:t>
            </a:r>
            <a:r>
              <a:rPr lang="sr-Latn-CS" dirty="0" smtClean="0">
                <a:solidFill>
                  <a:srgbClr val="FF0000"/>
                </a:solidFill>
              </a:rPr>
              <a:t>-</a:t>
            </a:r>
            <a:r>
              <a:rPr lang="sr-Latn-CS" dirty="0" smtClean="0"/>
              <a:t> </a:t>
            </a:r>
            <a:r>
              <a:rPr lang="x-none" dirty="0" smtClean="0"/>
              <a:t>седација</a:t>
            </a:r>
            <a:r>
              <a:rPr lang="sr-Latn-CS" dirty="0" smtClean="0"/>
              <a:t>, </a:t>
            </a:r>
            <a:r>
              <a:rPr lang="x-none" dirty="0" smtClean="0"/>
              <a:t>парализа</a:t>
            </a:r>
            <a:r>
              <a:rPr lang="sr-Latn-CS" dirty="0" smtClean="0"/>
              <a:t>, </a:t>
            </a:r>
            <a:r>
              <a:rPr lang="x-none" dirty="0" smtClean="0"/>
              <a:t>крикоидни</a:t>
            </a:r>
            <a:r>
              <a:rPr lang="sr-Latn-CS" dirty="0" smtClean="0"/>
              <a:t> </a:t>
            </a:r>
            <a:r>
              <a:rPr lang="x-none" dirty="0" smtClean="0"/>
              <a:t>притисак</a:t>
            </a:r>
            <a:r>
              <a:rPr lang="sr-Latn-CS" dirty="0" smtClean="0"/>
              <a:t>)</a:t>
            </a:r>
          </a:p>
          <a:p>
            <a:pPr eaLnBrk="1" hangingPunct="1"/>
            <a:r>
              <a:rPr lang="en-US" dirty="0" smtClean="0"/>
              <a:t>RSI</a:t>
            </a:r>
            <a:r>
              <a:rPr lang="sr-Latn-CS" dirty="0" smtClean="0"/>
              <a:t> </a:t>
            </a:r>
            <a:r>
              <a:rPr lang="x-none" dirty="0" smtClean="0"/>
              <a:t>замка</a:t>
            </a:r>
            <a:r>
              <a:rPr lang="sr-Latn-CS" dirty="0" smtClean="0"/>
              <a:t>- </a:t>
            </a:r>
            <a:r>
              <a:rPr lang="x-none" dirty="0" smtClean="0"/>
              <a:t>парализован</a:t>
            </a:r>
            <a:r>
              <a:rPr lang="sr-Latn-CS" dirty="0" smtClean="0"/>
              <a:t> </a:t>
            </a:r>
            <a:r>
              <a:rPr lang="x-none" dirty="0" smtClean="0"/>
              <a:t>пацијент</a:t>
            </a:r>
            <a:r>
              <a:rPr lang="sr-Latn-CS" dirty="0" smtClean="0"/>
              <a:t> </a:t>
            </a:r>
            <a:r>
              <a:rPr lang="x-none" dirty="0" smtClean="0"/>
              <a:t>не</a:t>
            </a:r>
            <a:r>
              <a:rPr lang="sr-Latn-CS" dirty="0" smtClean="0"/>
              <a:t> </a:t>
            </a:r>
            <a:r>
              <a:rPr lang="x-none" dirty="0" smtClean="0"/>
              <a:t>може</a:t>
            </a:r>
            <a:r>
              <a:rPr lang="sr-Latn-CS" dirty="0" smtClean="0"/>
              <a:t> </a:t>
            </a:r>
            <a:r>
              <a:rPr lang="x-none" dirty="0" smtClean="0"/>
              <a:t>бити</a:t>
            </a:r>
            <a:r>
              <a:rPr lang="sr-Latn-CS" dirty="0" smtClean="0"/>
              <a:t> </a:t>
            </a:r>
            <a:r>
              <a:rPr lang="x-none" dirty="0" smtClean="0"/>
              <a:t>интубиран</a:t>
            </a:r>
            <a:endParaRPr lang="sr-Latn-CS" dirty="0" smtClean="0"/>
          </a:p>
          <a:p>
            <a:pPr eaLnBrk="1" hangingPunct="1"/>
            <a:r>
              <a:rPr lang="x-none" dirty="0" smtClean="0"/>
              <a:t>Излаз</a:t>
            </a:r>
            <a:r>
              <a:rPr lang="sr-Latn-CS" dirty="0" smtClean="0"/>
              <a:t> </a:t>
            </a:r>
            <a:r>
              <a:rPr lang="x-none" dirty="0" smtClean="0"/>
              <a:t>супраглотична</a:t>
            </a:r>
            <a:r>
              <a:rPr lang="sr-Latn-CS" dirty="0" smtClean="0"/>
              <a:t> </a:t>
            </a:r>
            <a:r>
              <a:rPr lang="x-none" dirty="0" smtClean="0"/>
              <a:t>средства</a:t>
            </a: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A</a:t>
            </a:r>
            <a:r>
              <a:rPr lang="sr-Latn-CS" dirty="0" smtClean="0"/>
              <a:t>irway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 eaLnBrk="1" hangingPunct="1"/>
            <a:r>
              <a:rPr lang="sr-Latn-CS" dirty="0" smtClean="0"/>
              <a:t>Predvideti </a:t>
            </a:r>
            <a:r>
              <a:rPr lang="sr-Latn-CS" dirty="0" smtClean="0">
                <a:solidFill>
                  <a:srgbClr val="FF0000"/>
                </a:solidFill>
              </a:rPr>
              <a:t>tešku intubaciju-</a:t>
            </a:r>
            <a:r>
              <a:rPr lang="sr-Latn-CS" dirty="0" smtClean="0"/>
              <a:t> ne davati mišićne relaksanse</a:t>
            </a:r>
          </a:p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Kontrola vratne kičme-</a:t>
            </a:r>
            <a:r>
              <a:rPr lang="sr-Latn-CS" dirty="0" smtClean="0"/>
              <a:t> otežana vizuelizacija</a:t>
            </a:r>
          </a:p>
          <a:p>
            <a:pPr eaLnBrk="1" hangingPunct="1"/>
            <a:r>
              <a:rPr lang="sr-Latn-CS" dirty="0" smtClean="0"/>
              <a:t>Scenario otežane intubacije</a:t>
            </a:r>
          </a:p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Neuspešna intubacija-</a:t>
            </a:r>
            <a:r>
              <a:rPr lang="sr-Latn-CS" dirty="0" smtClean="0"/>
              <a:t> hirurško zbrinjavanje (needle ili hirurška krikotiroidotomija)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B</a:t>
            </a:r>
            <a:r>
              <a:rPr lang="sr-Latn-CS" dirty="0" smtClean="0"/>
              <a:t>reating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Гледај</a:t>
            </a:r>
            <a:endParaRPr lang="sr-Latn-CS" dirty="0" smtClean="0"/>
          </a:p>
          <a:p>
            <a:pPr eaLnBrk="1" hangingPunct="1"/>
            <a:r>
              <a:rPr lang="x-none" dirty="0" smtClean="0"/>
              <a:t>Слушај</a:t>
            </a:r>
            <a:endParaRPr lang="sr-Latn-CS" dirty="0" smtClean="0"/>
          </a:p>
          <a:p>
            <a:pPr eaLnBrk="1" hangingPunct="1"/>
            <a:r>
              <a:rPr lang="x-none" dirty="0" smtClean="0"/>
              <a:t>Осети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B</a:t>
            </a:r>
            <a:r>
              <a:rPr lang="sr-Latn-CS" dirty="0" smtClean="0"/>
              <a:t>reating</a:t>
            </a:r>
            <a:endParaRPr lang="en-US" dirty="0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32037"/>
            <a:ext cx="4038600" cy="4525963"/>
          </a:xfrm>
        </p:spPr>
        <p:txBody>
          <a:bodyPr/>
          <a:lstStyle/>
          <a:p>
            <a:pPr eaLnBrk="1" hangingPunct="1"/>
            <a:r>
              <a:rPr lang="x-none" b="1" dirty="0" smtClean="0">
                <a:solidFill>
                  <a:srgbClr val="FF0000"/>
                </a:solidFill>
              </a:rPr>
              <a:t>Оксигенација</a:t>
            </a:r>
            <a:r>
              <a:rPr lang="sr-Latn-CS" dirty="0" smtClean="0"/>
              <a:t> </a:t>
            </a:r>
            <a:r>
              <a:rPr lang="x-none" dirty="0" smtClean="0"/>
              <a:t>ако</a:t>
            </a:r>
            <a:r>
              <a:rPr lang="sr-Latn-CS" dirty="0" smtClean="0"/>
              <a:t>: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без</a:t>
            </a:r>
            <a:r>
              <a:rPr lang="sr-Latn-CS" dirty="0" smtClean="0"/>
              <a:t> </a:t>
            </a:r>
            <a:r>
              <a:rPr lang="x-none" dirty="0" smtClean="0"/>
              <a:t>свести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шок</a:t>
            </a:r>
            <a:r>
              <a:rPr lang="sr-Latn-CS" dirty="0" smtClean="0"/>
              <a:t> (</a:t>
            </a:r>
            <a:r>
              <a:rPr lang="x-none" dirty="0" smtClean="0"/>
              <a:t>тешка</a:t>
            </a:r>
            <a:r>
              <a:rPr lang="sr-Latn-CS" dirty="0" smtClean="0"/>
              <a:t> </a:t>
            </a:r>
            <a:r>
              <a:rPr lang="x-none" dirty="0" smtClean="0"/>
              <a:t>хеморагија</a:t>
            </a:r>
            <a:r>
              <a:rPr lang="sr-Latn-CS" dirty="0" smtClean="0"/>
              <a:t>)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бол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</a:t>
            </a:r>
            <a:r>
              <a:rPr lang="x-none" dirty="0" smtClean="0"/>
              <a:t>грудима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траума</a:t>
            </a:r>
            <a:r>
              <a:rPr lang="sr-Latn-CS" dirty="0" smtClean="0"/>
              <a:t> </a:t>
            </a:r>
            <a:r>
              <a:rPr lang="x-none" dirty="0" smtClean="0"/>
              <a:t>грудног</a:t>
            </a:r>
            <a:r>
              <a:rPr lang="sr-Latn-CS" dirty="0" smtClean="0"/>
              <a:t> </a:t>
            </a:r>
            <a:r>
              <a:rPr lang="x-none" dirty="0" smtClean="0"/>
              <a:t>коша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диспнеа</a:t>
            </a:r>
            <a:endParaRPr lang="sr-Latn-CS" dirty="0" smtClean="0"/>
          </a:p>
          <a:p>
            <a:pPr eaLnBrk="1" hangingPunct="1">
              <a:buFontTx/>
              <a:buNone/>
            </a:pPr>
            <a:endParaRPr lang="sr-Latn-C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332037"/>
            <a:ext cx="4038600" cy="4525963"/>
          </a:xfrm>
        </p:spPr>
        <p:txBody>
          <a:bodyPr/>
          <a:lstStyle/>
          <a:p>
            <a:pPr eaLnBrk="1" hangingPunct="1"/>
            <a:r>
              <a:rPr lang="x-none" b="1" dirty="0" smtClean="0">
                <a:solidFill>
                  <a:srgbClr val="FF0000"/>
                </a:solidFill>
              </a:rPr>
              <a:t>Вентилација</a:t>
            </a:r>
            <a:r>
              <a:rPr lang="sr-Latn-CS" dirty="0" smtClean="0"/>
              <a:t> </a:t>
            </a:r>
            <a:r>
              <a:rPr lang="x-none" dirty="0" smtClean="0"/>
              <a:t>ако</a:t>
            </a:r>
            <a:r>
              <a:rPr lang="sr-Latn-CS" dirty="0" smtClean="0"/>
              <a:t>: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респирације</a:t>
            </a:r>
            <a:r>
              <a:rPr lang="sr-Latn-CS" dirty="0" smtClean="0"/>
              <a:t>&lt;12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респирације</a:t>
            </a:r>
            <a:r>
              <a:rPr lang="sr-Latn-CS" dirty="0" smtClean="0"/>
              <a:t>&gt;24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смањен</a:t>
            </a:r>
            <a:r>
              <a:rPr lang="sr-Latn-CS" dirty="0" smtClean="0"/>
              <a:t> </a:t>
            </a:r>
            <a:r>
              <a:rPr lang="x-none" dirty="0" smtClean="0"/>
              <a:t>дисајни</a:t>
            </a:r>
            <a:r>
              <a:rPr lang="sr-Latn-CS" dirty="0" smtClean="0"/>
              <a:t> </a:t>
            </a:r>
            <a:r>
              <a:rPr lang="x-none" dirty="0" smtClean="0"/>
              <a:t>волумен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повећан</a:t>
            </a:r>
            <a:r>
              <a:rPr lang="sr-Latn-CS" dirty="0" smtClean="0"/>
              <a:t> </a:t>
            </a:r>
            <a:r>
              <a:rPr lang="x-none" dirty="0" smtClean="0"/>
              <a:t>дисајни</a:t>
            </a:r>
            <a:r>
              <a:rPr lang="sr-Latn-CS" dirty="0" smtClean="0"/>
              <a:t> </a:t>
            </a:r>
            <a:r>
              <a:rPr lang="x-none" dirty="0" smtClean="0"/>
              <a:t>напор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C</a:t>
            </a:r>
            <a:r>
              <a:rPr lang="sr-Latn-CS" dirty="0" smtClean="0"/>
              <a:t>irculation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Постоји</a:t>
            </a:r>
            <a:r>
              <a:rPr lang="sr-Latn-CS" dirty="0" smtClean="0"/>
              <a:t> </a:t>
            </a:r>
            <a:r>
              <a:rPr lang="x-none" dirty="0" smtClean="0"/>
              <a:t>ли</a:t>
            </a:r>
            <a:r>
              <a:rPr lang="sr-Latn-CS" dirty="0" smtClean="0"/>
              <a:t> </a:t>
            </a:r>
            <a:r>
              <a:rPr lang="x-none" dirty="0" smtClean="0"/>
              <a:t>срчана</a:t>
            </a:r>
            <a:r>
              <a:rPr lang="sr-Latn-CS" dirty="0" smtClean="0"/>
              <a:t> </a:t>
            </a:r>
            <a:r>
              <a:rPr lang="x-none" dirty="0" smtClean="0"/>
              <a:t>радња</a:t>
            </a:r>
            <a:r>
              <a:rPr lang="sr-Latn-CS" dirty="0" smtClean="0"/>
              <a:t>?</a:t>
            </a:r>
          </a:p>
          <a:p>
            <a:pPr eaLnBrk="1" hangingPunct="1"/>
            <a:r>
              <a:rPr lang="x-none" dirty="0" smtClean="0"/>
              <a:t>Има</a:t>
            </a:r>
            <a:r>
              <a:rPr lang="sr-Latn-CS" dirty="0" smtClean="0"/>
              <a:t> </a:t>
            </a:r>
            <a:r>
              <a:rPr lang="x-none" dirty="0" smtClean="0"/>
              <a:t>ли</a:t>
            </a:r>
            <a:r>
              <a:rPr lang="sr-Latn-CS" dirty="0" smtClean="0"/>
              <a:t> </a:t>
            </a:r>
            <a:r>
              <a:rPr lang="x-none" dirty="0" smtClean="0"/>
              <a:t>озбиљног</a:t>
            </a:r>
            <a:r>
              <a:rPr lang="sr-Latn-CS" dirty="0" smtClean="0"/>
              <a:t> </a:t>
            </a:r>
            <a:r>
              <a:rPr lang="x-none" dirty="0" smtClean="0"/>
              <a:t>спољашњег</a:t>
            </a:r>
            <a:r>
              <a:rPr lang="sr-Latn-CS" dirty="0" smtClean="0"/>
              <a:t> </a:t>
            </a:r>
            <a:r>
              <a:rPr lang="x-none" dirty="0" smtClean="0"/>
              <a:t>крварења</a:t>
            </a:r>
            <a:r>
              <a:rPr lang="sr-Latn-CS" dirty="0" smtClean="0"/>
              <a:t>?</a:t>
            </a:r>
          </a:p>
          <a:p>
            <a:pPr eaLnBrk="1" hangingPunct="1"/>
            <a:r>
              <a:rPr lang="x-none" dirty="0" smtClean="0"/>
              <a:t>Да</a:t>
            </a:r>
            <a:r>
              <a:rPr lang="sr-Latn-CS" dirty="0" smtClean="0"/>
              <a:t> </a:t>
            </a:r>
            <a:r>
              <a:rPr lang="x-none" dirty="0" smtClean="0"/>
              <a:t>ли</a:t>
            </a:r>
            <a:r>
              <a:rPr lang="sr-Latn-CS" dirty="0" smtClean="0"/>
              <a:t> </a:t>
            </a:r>
            <a:r>
              <a:rPr lang="x-none" dirty="0" smtClean="0"/>
              <a:t>је</a:t>
            </a:r>
            <a:r>
              <a:rPr lang="sr-Latn-CS" dirty="0" smtClean="0"/>
              <a:t> </a:t>
            </a:r>
            <a:r>
              <a:rPr lang="x-none" dirty="0" smtClean="0"/>
              <a:t>периферија</a:t>
            </a:r>
            <a:r>
              <a:rPr lang="sr-Latn-CS" dirty="0" smtClean="0"/>
              <a:t> </a:t>
            </a:r>
            <a:r>
              <a:rPr lang="x-none" dirty="0" smtClean="0"/>
              <a:t>добро</a:t>
            </a:r>
            <a:r>
              <a:rPr lang="sr-Latn-CS" dirty="0" smtClean="0"/>
              <a:t> </a:t>
            </a:r>
            <a:r>
              <a:rPr lang="x-none" dirty="0" smtClean="0"/>
              <a:t>перфундована</a:t>
            </a:r>
            <a:r>
              <a:rPr lang="sr-Latn-C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C</a:t>
            </a:r>
            <a:r>
              <a:rPr lang="sr-Latn-CS" dirty="0" smtClean="0"/>
              <a:t>irculation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Нема</a:t>
            </a:r>
            <a:r>
              <a:rPr lang="sr-Latn-CS" dirty="0" smtClean="0"/>
              <a:t> </a:t>
            </a:r>
            <a:r>
              <a:rPr lang="x-none" dirty="0" smtClean="0"/>
              <a:t>радијалног</a:t>
            </a:r>
            <a:r>
              <a:rPr lang="sr-Latn-CS" dirty="0" smtClean="0"/>
              <a:t> </a:t>
            </a:r>
            <a:r>
              <a:rPr lang="x-none" dirty="0" smtClean="0"/>
              <a:t>пулса</a:t>
            </a:r>
            <a:r>
              <a:rPr lang="sr-Latn-CS" dirty="0" smtClean="0"/>
              <a:t>=</a:t>
            </a:r>
            <a:r>
              <a:rPr lang="x-none" dirty="0" smtClean="0"/>
              <a:t>систолни</a:t>
            </a:r>
            <a:r>
              <a:rPr lang="sr-Latn-CS" dirty="0" smtClean="0"/>
              <a:t> </a:t>
            </a:r>
            <a:r>
              <a:rPr lang="x-none" smtClean="0"/>
              <a:t>ТА</a:t>
            </a:r>
            <a:r>
              <a:rPr lang="sr-Latn-CS" dirty="0" smtClean="0"/>
              <a:t>&lt;80-60</a:t>
            </a:r>
            <a:endParaRPr lang="sr-Latn-CS" dirty="0" smtClean="0"/>
          </a:p>
          <a:p>
            <a:pPr eaLnBrk="1" hangingPunct="1"/>
            <a:r>
              <a:rPr lang="x-none" dirty="0" smtClean="0"/>
              <a:t>Нема</a:t>
            </a:r>
            <a:r>
              <a:rPr lang="sr-Latn-CS" dirty="0" smtClean="0"/>
              <a:t> </a:t>
            </a:r>
            <a:r>
              <a:rPr lang="x-none" dirty="0" smtClean="0"/>
              <a:t>каротидног</a:t>
            </a:r>
            <a:r>
              <a:rPr lang="sr-Latn-CS" dirty="0" smtClean="0"/>
              <a:t>= </a:t>
            </a:r>
            <a:r>
              <a:rPr lang="sr-Cyrl-CS" smtClean="0"/>
              <a:t>срчани застој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      -</a:t>
            </a:r>
            <a:r>
              <a:rPr lang="en-US" dirty="0" smtClean="0"/>
              <a:t>CPR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      -</a:t>
            </a:r>
            <a:r>
              <a:rPr lang="x-none" dirty="0" smtClean="0"/>
              <a:t>пнеуматично</a:t>
            </a:r>
            <a:r>
              <a:rPr lang="sr-Latn-CS" dirty="0" smtClean="0"/>
              <a:t> </a:t>
            </a:r>
            <a:r>
              <a:rPr lang="x-none" dirty="0" smtClean="0"/>
              <a:t>антишок</a:t>
            </a:r>
            <a:r>
              <a:rPr lang="sr-Latn-CS" dirty="0" smtClean="0"/>
              <a:t> </a:t>
            </a:r>
            <a:r>
              <a:rPr lang="x-none" dirty="0" smtClean="0"/>
              <a:t>одело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      -</a:t>
            </a:r>
            <a:r>
              <a:rPr lang="x-none" dirty="0" smtClean="0"/>
              <a:t>ТРЧИ</a:t>
            </a:r>
            <a:r>
              <a:rPr lang="sr-Latn-CS" dirty="0" smtClean="0"/>
              <a:t> !!!</a:t>
            </a:r>
          </a:p>
          <a:p>
            <a:pPr algn="ctr" eaLnBrk="1" hangingPunct="1">
              <a:buFontTx/>
              <a:buNone/>
            </a:pPr>
            <a:r>
              <a:rPr lang="x-none" i="1" dirty="0" smtClean="0"/>
              <a:t>Преживљавање</a:t>
            </a:r>
            <a:r>
              <a:rPr lang="sr-Latn-CS" i="1" dirty="0" smtClean="0"/>
              <a:t> </a:t>
            </a:r>
            <a:r>
              <a:rPr lang="x-none" i="1" dirty="0" smtClean="0"/>
              <a:t>после</a:t>
            </a:r>
            <a:r>
              <a:rPr lang="sr-Latn-CS" i="1" dirty="0" smtClean="0"/>
              <a:t> </a:t>
            </a:r>
            <a:r>
              <a:rPr lang="en-US" i="1" dirty="0" smtClean="0"/>
              <a:t>cardiac</a:t>
            </a:r>
            <a:r>
              <a:rPr lang="sr-Latn-CS" i="1" dirty="0" smtClean="0"/>
              <a:t> </a:t>
            </a:r>
            <a:r>
              <a:rPr lang="en-US" i="1" dirty="0" smtClean="0"/>
              <a:t>arrest</a:t>
            </a:r>
            <a:r>
              <a:rPr lang="sr-Latn-CS" i="1" dirty="0" smtClean="0"/>
              <a:t> </a:t>
            </a:r>
            <a:r>
              <a:rPr lang="x-none" i="1" dirty="0" smtClean="0"/>
              <a:t>узрокованог</a:t>
            </a:r>
            <a:r>
              <a:rPr lang="sr-Latn-CS" i="1" dirty="0" smtClean="0"/>
              <a:t> </a:t>
            </a:r>
            <a:r>
              <a:rPr lang="x-none" i="1" dirty="0" smtClean="0"/>
              <a:t>тупом</a:t>
            </a:r>
            <a:r>
              <a:rPr lang="sr-Latn-CS" i="1" dirty="0" smtClean="0"/>
              <a:t> </a:t>
            </a:r>
            <a:r>
              <a:rPr lang="x-none" i="1" dirty="0" smtClean="0"/>
              <a:t>траумом</a:t>
            </a:r>
            <a:r>
              <a:rPr lang="sr-Latn-CS" i="1" dirty="0" smtClean="0"/>
              <a:t> &lt;1%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C</a:t>
            </a:r>
            <a:r>
              <a:rPr lang="sr-Latn-CS" dirty="0" smtClean="0"/>
              <a:t>irculation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Озбиљно</a:t>
            </a:r>
            <a:r>
              <a:rPr lang="sr-Latn-CS" dirty="0" smtClean="0"/>
              <a:t> </a:t>
            </a:r>
            <a:r>
              <a:rPr lang="x-none" dirty="0" smtClean="0"/>
              <a:t>спољашње</a:t>
            </a:r>
            <a:r>
              <a:rPr lang="sr-Latn-CS" dirty="0" smtClean="0"/>
              <a:t> </a:t>
            </a:r>
            <a:r>
              <a:rPr lang="x-none" dirty="0" smtClean="0"/>
              <a:t>крварење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компресивни</a:t>
            </a:r>
            <a:r>
              <a:rPr lang="sr-Latn-CS" dirty="0" smtClean="0"/>
              <a:t> </a:t>
            </a:r>
            <a:r>
              <a:rPr lang="x-none" dirty="0" smtClean="0"/>
              <a:t>завој</a:t>
            </a:r>
            <a:r>
              <a:rPr lang="sr-Latn-CS" dirty="0" smtClean="0"/>
              <a:t>, </a:t>
            </a:r>
            <a:r>
              <a:rPr lang="x-none" dirty="0" smtClean="0"/>
              <a:t>директни</a:t>
            </a:r>
            <a:r>
              <a:rPr lang="sr-Latn-CS" dirty="0" smtClean="0"/>
              <a:t> </a:t>
            </a:r>
            <a:r>
              <a:rPr lang="x-none" dirty="0" smtClean="0"/>
              <a:t>притисак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sr-Latn-CS" dirty="0" smtClean="0"/>
              <a:t>-</a:t>
            </a:r>
            <a:r>
              <a:rPr lang="x-none" dirty="0" smtClean="0"/>
              <a:t>турнике</a:t>
            </a:r>
            <a:r>
              <a:rPr lang="sr-Latn-CS" dirty="0" smtClean="0"/>
              <a:t>, </a:t>
            </a:r>
            <a:r>
              <a:rPr lang="x-none" dirty="0" smtClean="0"/>
              <a:t>задње</a:t>
            </a:r>
            <a:r>
              <a:rPr lang="sr-Latn-CS" dirty="0" smtClean="0"/>
              <a:t> </a:t>
            </a:r>
            <a:r>
              <a:rPr lang="x-none" dirty="0" smtClean="0"/>
              <a:t>решење</a:t>
            </a:r>
            <a:endParaRPr lang="sr-Latn-CS" dirty="0" smtClean="0"/>
          </a:p>
          <a:p>
            <a:pPr eaLnBrk="1" hangingPunct="1"/>
            <a:r>
              <a:rPr lang="x-none" dirty="0" smtClean="0"/>
              <a:t>Надокнада</a:t>
            </a:r>
            <a:r>
              <a:rPr lang="sr-Latn-CS" dirty="0" smtClean="0"/>
              <a:t> </a:t>
            </a:r>
            <a:r>
              <a:rPr lang="x-none" dirty="0" smtClean="0"/>
              <a:t>циркулаторног</a:t>
            </a:r>
            <a:r>
              <a:rPr lang="sr-Latn-CS" dirty="0" smtClean="0"/>
              <a:t> </a:t>
            </a:r>
            <a:r>
              <a:rPr lang="x-none" dirty="0" smtClean="0"/>
              <a:t>волумена</a:t>
            </a:r>
            <a:r>
              <a:rPr lang="sr-Latn-CS" dirty="0" smtClean="0"/>
              <a:t> </a:t>
            </a:r>
            <a:r>
              <a:rPr lang="sr-Latn-CS" i="1" dirty="0" smtClean="0">
                <a:solidFill>
                  <a:schemeClr val="folHlink"/>
                </a:solidFill>
              </a:rPr>
              <a:t>(</a:t>
            </a:r>
            <a:r>
              <a:rPr lang="x-none" i="1" dirty="0" smtClean="0">
                <a:solidFill>
                  <a:schemeClr val="folHlink"/>
                </a:solidFill>
              </a:rPr>
              <a:t>колоиди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или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кристалоиди</a:t>
            </a:r>
            <a:r>
              <a:rPr lang="sr-Latn-CS" i="1" dirty="0" smtClean="0">
                <a:solidFill>
                  <a:schemeClr val="folHlink"/>
                </a:solidFill>
              </a:rPr>
              <a:t>? </a:t>
            </a:r>
            <a:r>
              <a:rPr lang="x-none" i="1" dirty="0" smtClean="0">
                <a:solidFill>
                  <a:schemeClr val="folHlink"/>
                </a:solidFill>
              </a:rPr>
              <a:t>Хипертони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раствор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НаЦл</a:t>
            </a:r>
            <a:r>
              <a:rPr lang="sr-Latn-CS" i="1" dirty="0" smtClean="0">
                <a:solidFill>
                  <a:schemeClr val="folHlink"/>
                </a:solidFill>
              </a:rPr>
              <a:t>?)</a:t>
            </a:r>
            <a:endParaRPr lang="en-US" i="1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D</a:t>
            </a:r>
            <a:r>
              <a:rPr lang="sr-Latn-CS" dirty="0" smtClean="0"/>
              <a:t>isability (</a:t>
            </a:r>
            <a:r>
              <a:rPr lang="x-none" dirty="0" smtClean="0"/>
              <a:t>функција</a:t>
            </a:r>
            <a:r>
              <a:rPr lang="sr-Latn-CS" dirty="0" smtClean="0"/>
              <a:t> </a:t>
            </a:r>
            <a:r>
              <a:rPr lang="x-none" dirty="0" smtClean="0"/>
              <a:t>ЦНС</a:t>
            </a:r>
            <a:r>
              <a:rPr lang="sr-Latn-CS" dirty="0" smtClean="0"/>
              <a:t>)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Степен</a:t>
            </a:r>
            <a:r>
              <a:rPr lang="sr-Latn-CS" dirty="0" smtClean="0"/>
              <a:t> </a:t>
            </a:r>
            <a:r>
              <a:rPr lang="x-none" dirty="0" smtClean="0"/>
              <a:t>поремећаја</a:t>
            </a:r>
            <a:r>
              <a:rPr lang="sr-Latn-CS" dirty="0" smtClean="0"/>
              <a:t> </a:t>
            </a:r>
            <a:r>
              <a:rPr lang="x-none" dirty="0" smtClean="0"/>
              <a:t>свести</a:t>
            </a:r>
            <a:r>
              <a:rPr lang="sr-Latn-CS" dirty="0" smtClean="0"/>
              <a:t>- </a:t>
            </a:r>
            <a:r>
              <a:rPr lang="x-none" dirty="0" smtClean="0"/>
              <a:t>индикатор</a:t>
            </a:r>
            <a:r>
              <a:rPr lang="sr-Latn-CS" dirty="0" smtClean="0"/>
              <a:t> </a:t>
            </a:r>
            <a:r>
              <a:rPr lang="x-none" dirty="0" smtClean="0"/>
              <a:t>перфузије</a:t>
            </a:r>
            <a:r>
              <a:rPr lang="sr-Latn-CS" dirty="0" smtClean="0"/>
              <a:t> </a:t>
            </a:r>
            <a:r>
              <a:rPr lang="x-none" dirty="0" smtClean="0"/>
              <a:t>мозга</a:t>
            </a:r>
            <a:r>
              <a:rPr lang="sr-Latn-CS" dirty="0" smtClean="0"/>
              <a:t>)</a:t>
            </a:r>
          </a:p>
          <a:p>
            <a:pPr eaLnBrk="1" hangingPunct="1"/>
            <a:r>
              <a:rPr lang="x-none" dirty="0" smtClean="0"/>
              <a:t>ГКС</a:t>
            </a:r>
            <a:endParaRPr lang="sr-Latn-CS" dirty="0" smtClean="0"/>
          </a:p>
          <a:p>
            <a:pPr eaLnBrk="1" hangingPunct="1"/>
            <a:r>
              <a:rPr lang="x-none" dirty="0" smtClean="0"/>
              <a:t>Проверити</a:t>
            </a:r>
            <a:r>
              <a:rPr lang="sr-Latn-CS" dirty="0" smtClean="0"/>
              <a:t> </a:t>
            </a:r>
            <a:r>
              <a:rPr lang="x-none" dirty="0" smtClean="0"/>
              <a:t>зенице</a:t>
            </a:r>
            <a:r>
              <a:rPr lang="sr-Latn-CS" dirty="0" smtClean="0"/>
              <a:t> (</a:t>
            </a:r>
            <a:r>
              <a:rPr lang="x-none" dirty="0" smtClean="0"/>
              <a:t>величина</a:t>
            </a:r>
            <a:r>
              <a:rPr lang="sr-Latn-CS" dirty="0" smtClean="0"/>
              <a:t>, </a:t>
            </a:r>
            <a:r>
              <a:rPr lang="x-none" dirty="0" smtClean="0"/>
              <a:t>реакција</a:t>
            </a:r>
            <a:r>
              <a:rPr lang="sr-Latn-CS" dirty="0" smtClean="0"/>
              <a:t> </a:t>
            </a:r>
            <a:r>
              <a:rPr lang="x-none" dirty="0" smtClean="0"/>
              <a:t>на</a:t>
            </a:r>
            <a:r>
              <a:rPr lang="sr-Latn-CS" dirty="0" smtClean="0"/>
              <a:t> </a:t>
            </a:r>
            <a:r>
              <a:rPr lang="x-none" dirty="0" smtClean="0"/>
              <a:t>светлост</a:t>
            </a:r>
            <a:r>
              <a:rPr lang="sr-Latn-CS" dirty="0" smtClean="0"/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траума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Водећи</a:t>
            </a:r>
            <a:r>
              <a:rPr lang="sr-Latn-CS" dirty="0" smtClean="0"/>
              <a:t> </a:t>
            </a:r>
            <a:r>
              <a:rPr lang="x-none" dirty="0" smtClean="0"/>
              <a:t>узрок</a:t>
            </a:r>
            <a:r>
              <a:rPr lang="sr-Latn-CS" dirty="0" smtClean="0"/>
              <a:t> </a:t>
            </a:r>
            <a:r>
              <a:rPr lang="x-none" dirty="0" smtClean="0"/>
              <a:t>смрти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</a:t>
            </a:r>
            <a:r>
              <a:rPr lang="x-none" dirty="0" smtClean="0"/>
              <a:t>популацији</a:t>
            </a:r>
            <a:r>
              <a:rPr lang="sr-Latn-CS" dirty="0" smtClean="0"/>
              <a:t> </a:t>
            </a:r>
            <a:r>
              <a:rPr lang="x-none" dirty="0" smtClean="0"/>
              <a:t>од</a:t>
            </a:r>
            <a:r>
              <a:rPr lang="sr-Latn-CS" dirty="0" smtClean="0"/>
              <a:t> 1-40 </a:t>
            </a:r>
          </a:p>
          <a:p>
            <a:pPr eaLnBrk="1" hangingPunct="1"/>
            <a:r>
              <a:rPr lang="x-none" dirty="0" smtClean="0"/>
              <a:t>Трећи</a:t>
            </a:r>
            <a:r>
              <a:rPr lang="sr-Latn-CS" dirty="0" smtClean="0"/>
              <a:t> </a:t>
            </a:r>
            <a:r>
              <a:rPr lang="x-none" dirty="0" smtClean="0"/>
              <a:t>по</a:t>
            </a:r>
            <a:r>
              <a:rPr lang="sr-Latn-CS" dirty="0" smtClean="0"/>
              <a:t> </a:t>
            </a:r>
            <a:r>
              <a:rPr lang="x-none" dirty="0" smtClean="0"/>
              <a:t>учесталости</a:t>
            </a:r>
            <a:r>
              <a:rPr lang="sr-Latn-CS" dirty="0" smtClean="0"/>
              <a:t> </a:t>
            </a:r>
            <a:r>
              <a:rPr lang="x-none" dirty="0" smtClean="0"/>
              <a:t>узрок</a:t>
            </a:r>
            <a:r>
              <a:rPr lang="sr-Latn-CS" dirty="0" smtClean="0"/>
              <a:t> </a:t>
            </a:r>
            <a:r>
              <a:rPr lang="x-none" dirty="0" smtClean="0"/>
              <a:t>смрти</a:t>
            </a:r>
            <a:r>
              <a:rPr lang="sr-Latn-CS" dirty="0" smtClean="0"/>
              <a:t> </a:t>
            </a:r>
            <a:r>
              <a:rPr lang="x-none" dirty="0" smtClean="0"/>
              <a:t>уопште</a:t>
            </a:r>
            <a:endParaRPr lang="sr-Latn-CS" dirty="0" smtClean="0"/>
          </a:p>
          <a:p>
            <a:pPr eaLnBrk="1" hangingPunct="1"/>
            <a:r>
              <a:rPr lang="sr-Latn-CS" i="1" dirty="0" smtClean="0">
                <a:solidFill>
                  <a:schemeClr val="folHlink"/>
                </a:solidFill>
              </a:rPr>
              <a:t>1/3 </a:t>
            </a:r>
            <a:r>
              <a:rPr lang="x-none" i="1" dirty="0" smtClean="0">
                <a:solidFill>
                  <a:schemeClr val="folHlink"/>
                </a:solidFill>
              </a:rPr>
              <a:t>ових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смрти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је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могла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бити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спречена</a:t>
            </a:r>
            <a:endParaRPr lang="en-US" i="1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D</a:t>
            </a:r>
            <a:r>
              <a:rPr lang="sr-Latn-CS" dirty="0" smtClean="0"/>
              <a:t>isability (</a:t>
            </a:r>
            <a:r>
              <a:rPr lang="x-none" dirty="0" smtClean="0"/>
              <a:t>функција</a:t>
            </a:r>
            <a:r>
              <a:rPr lang="sr-Latn-CS" dirty="0" smtClean="0"/>
              <a:t> </a:t>
            </a:r>
            <a:r>
              <a:rPr lang="x-none" dirty="0" smtClean="0"/>
              <a:t>ЦНС</a:t>
            </a:r>
            <a:r>
              <a:rPr lang="sr-Latn-CS" dirty="0" smtClean="0"/>
              <a:t>)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sr-Latn-CS" dirty="0" smtClean="0"/>
              <a:t>  </a:t>
            </a:r>
          </a:p>
          <a:p>
            <a:pPr algn="ctr" eaLnBrk="1" hangingPunct="1">
              <a:buFontTx/>
              <a:buNone/>
            </a:pPr>
            <a:endParaRPr lang="sr-Latn-CS" dirty="0" smtClean="0"/>
          </a:p>
          <a:p>
            <a:pPr algn="ctr" eaLnBrk="1" hangingPunct="1">
              <a:buFontTx/>
              <a:buNone/>
            </a:pPr>
            <a:r>
              <a:rPr lang="sr-Latn-CS" dirty="0" smtClean="0"/>
              <a:t> </a:t>
            </a:r>
            <a:endParaRPr lang="en-US" i="1" dirty="0" smtClean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9200" y="3276600"/>
            <a:ext cx="701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x-none" sz="3200" i="1" dirty="0" smtClean="0"/>
              <a:t>Порем</a:t>
            </a:r>
            <a:r>
              <a:rPr lang="sr-Latn-CS" sz="3200" i="1" dirty="0" smtClean="0"/>
              <a:t>e</a:t>
            </a:r>
            <a:r>
              <a:rPr lang="x-none" sz="3200" i="1" dirty="0" smtClean="0"/>
              <a:t>ћај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ст</a:t>
            </a:r>
            <a:r>
              <a:rPr lang="sr-Latn-CS" sz="3200" i="1" dirty="0" smtClean="0"/>
              <a:t>a</a:t>
            </a:r>
            <a:r>
              <a:rPr lang="x-none" sz="3200" i="1" dirty="0" smtClean="0"/>
              <a:t>ња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све</a:t>
            </a:r>
            <a:r>
              <a:rPr lang="sr-Latn-CS" sz="3200" i="1" dirty="0" smtClean="0"/>
              <a:t>s</a:t>
            </a:r>
            <a:r>
              <a:rPr lang="x-none" sz="3200" i="1" dirty="0" smtClean="0"/>
              <a:t>ти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код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траум</a:t>
            </a:r>
            <a:r>
              <a:rPr lang="sr-Latn-CS" sz="3200" i="1" dirty="0" smtClean="0"/>
              <a:t>a</a:t>
            </a:r>
            <a:r>
              <a:rPr lang="x-none" sz="3200" i="1" dirty="0" smtClean="0"/>
              <a:t>тизован</a:t>
            </a:r>
            <a:r>
              <a:rPr lang="sr-Latn-CS" sz="3200" i="1" dirty="0" smtClean="0"/>
              <a:t>o</a:t>
            </a:r>
            <a:r>
              <a:rPr lang="x-none" sz="3200" i="1" dirty="0" smtClean="0"/>
              <a:t>г</a:t>
            </a:r>
            <a:r>
              <a:rPr lang="sr-Latn-CS" sz="3200" i="1" dirty="0" smtClean="0"/>
              <a:t>= </a:t>
            </a:r>
            <a:r>
              <a:rPr lang="x-none" sz="3200" i="1" dirty="0" smtClean="0"/>
              <a:t>повреда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гл</a:t>
            </a:r>
            <a:r>
              <a:rPr lang="sr-Latn-CS" sz="3200" i="1" dirty="0" smtClean="0"/>
              <a:t>a</a:t>
            </a:r>
            <a:r>
              <a:rPr lang="x-none" sz="3200" i="1" dirty="0" smtClean="0"/>
              <a:t>ве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док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се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н</a:t>
            </a:r>
            <a:r>
              <a:rPr lang="sr-Latn-CS" sz="3200" i="1" dirty="0" smtClean="0"/>
              <a:t>e </a:t>
            </a:r>
            <a:r>
              <a:rPr lang="x-none" sz="3200" i="1" dirty="0" smtClean="0"/>
              <a:t>докаже</a:t>
            </a:r>
            <a:r>
              <a:rPr lang="sr-Latn-CS" sz="3200" i="1" dirty="0" smtClean="0"/>
              <a:t> </a:t>
            </a:r>
            <a:r>
              <a:rPr lang="x-none" sz="3200" i="1" dirty="0" smtClean="0"/>
              <a:t>супротн</a:t>
            </a:r>
            <a:r>
              <a:rPr lang="sr-Latn-CS" sz="3200" i="1" dirty="0" smtClean="0"/>
              <a:t>o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E</a:t>
            </a:r>
            <a:r>
              <a:rPr lang="sr-Latn-CS" dirty="0" smtClean="0"/>
              <a:t>xpose and </a:t>
            </a:r>
            <a:r>
              <a:rPr lang="sr-Latn-CS" b="1" dirty="0" smtClean="0">
                <a:solidFill>
                  <a:srgbClr val="FF0000"/>
                </a:solidFill>
              </a:rPr>
              <a:t>E</a:t>
            </a:r>
            <a:r>
              <a:rPr lang="sr-Latn-CS" dirty="0" smtClean="0"/>
              <a:t>xamine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Не</a:t>
            </a:r>
            <a:r>
              <a:rPr lang="sr-Latn-CS" dirty="0" smtClean="0"/>
              <a:t> </a:t>
            </a:r>
            <a:r>
              <a:rPr lang="x-none" dirty="0" smtClean="0"/>
              <a:t>можете</a:t>
            </a:r>
            <a:r>
              <a:rPr lang="sr-Latn-CS" dirty="0" smtClean="0"/>
              <a:t> </a:t>
            </a:r>
            <a:r>
              <a:rPr lang="x-none" dirty="0" smtClean="0"/>
              <a:t>лечити</a:t>
            </a:r>
            <a:r>
              <a:rPr lang="sr-Latn-CS" dirty="0" smtClean="0"/>
              <a:t> </a:t>
            </a:r>
            <a:r>
              <a:rPr lang="x-none" dirty="0" smtClean="0"/>
              <a:t>оно</a:t>
            </a:r>
            <a:r>
              <a:rPr lang="sr-Latn-CS" dirty="0" smtClean="0"/>
              <a:t> </a:t>
            </a:r>
            <a:r>
              <a:rPr lang="x-none" dirty="0" smtClean="0"/>
              <a:t>што</a:t>
            </a:r>
            <a:r>
              <a:rPr lang="sr-Latn-CS" dirty="0" smtClean="0"/>
              <a:t> </a:t>
            </a:r>
            <a:r>
              <a:rPr lang="x-none" dirty="0" smtClean="0"/>
              <a:t>нисте</a:t>
            </a:r>
            <a:r>
              <a:rPr lang="sr-Latn-CS" dirty="0" smtClean="0"/>
              <a:t> </a:t>
            </a:r>
            <a:r>
              <a:rPr lang="x-none" dirty="0" smtClean="0"/>
              <a:t>открили</a:t>
            </a:r>
            <a:endParaRPr lang="sr-Latn-CS" dirty="0" smtClean="0"/>
          </a:p>
          <a:p>
            <a:pPr eaLnBrk="1" hangingPunct="1"/>
            <a:r>
              <a:rPr lang="x-none" dirty="0" smtClean="0"/>
              <a:t>Скините</a:t>
            </a:r>
            <a:r>
              <a:rPr lang="sr-Latn-CS" dirty="0" smtClean="0"/>
              <a:t> </a:t>
            </a:r>
            <a:r>
              <a:rPr lang="x-none" dirty="0" smtClean="0"/>
              <a:t>сву</a:t>
            </a:r>
            <a:r>
              <a:rPr lang="sr-Latn-CS" dirty="0" smtClean="0"/>
              <a:t> </a:t>
            </a:r>
            <a:r>
              <a:rPr lang="x-none" dirty="0" smtClean="0"/>
              <a:t>одећу</a:t>
            </a:r>
            <a:r>
              <a:rPr lang="sr-Latn-CS" dirty="0" smtClean="0"/>
              <a:t> </a:t>
            </a:r>
            <a:r>
              <a:rPr lang="x-none" dirty="0" smtClean="0"/>
              <a:t>са</a:t>
            </a:r>
            <a:r>
              <a:rPr lang="sr-Latn-CS" dirty="0" smtClean="0"/>
              <a:t> </a:t>
            </a:r>
            <a:r>
              <a:rPr lang="x-none" dirty="0" smtClean="0"/>
              <a:t>повређеног</a:t>
            </a:r>
            <a:endParaRPr lang="sr-Latn-CS" dirty="0" smtClean="0"/>
          </a:p>
          <a:p>
            <a:pPr eaLnBrk="1" hangingPunct="1"/>
            <a:r>
              <a:rPr lang="x-none" dirty="0" smtClean="0"/>
              <a:t>Преглед</a:t>
            </a:r>
            <a:r>
              <a:rPr lang="sr-Latn-CS" dirty="0" smtClean="0"/>
              <a:t> </a:t>
            </a:r>
            <a:r>
              <a:rPr lang="x-none" dirty="0" smtClean="0"/>
              <a:t>не</a:t>
            </a:r>
            <a:r>
              <a:rPr lang="sr-Latn-CS" dirty="0" smtClean="0"/>
              <a:t> </a:t>
            </a:r>
            <a:r>
              <a:rPr lang="x-none" dirty="0" smtClean="0"/>
              <a:t>сме</a:t>
            </a:r>
            <a:r>
              <a:rPr lang="sr-Latn-CS" dirty="0" smtClean="0"/>
              <a:t> </a:t>
            </a:r>
            <a:r>
              <a:rPr lang="x-none" dirty="0" smtClean="0"/>
              <a:t>предуго</a:t>
            </a:r>
            <a:r>
              <a:rPr lang="sr-Latn-CS" dirty="0" smtClean="0"/>
              <a:t> </a:t>
            </a:r>
            <a:r>
              <a:rPr lang="x-none" dirty="0" smtClean="0"/>
              <a:t>да</a:t>
            </a:r>
            <a:r>
              <a:rPr lang="sr-Latn-CS" dirty="0" smtClean="0"/>
              <a:t> </a:t>
            </a:r>
            <a:r>
              <a:rPr lang="x-none" dirty="0" smtClean="0"/>
              <a:t>траје</a:t>
            </a:r>
            <a:endParaRPr lang="sr-Latn-CS" dirty="0" smtClean="0"/>
          </a:p>
          <a:p>
            <a:pPr eaLnBrk="1" hangingPunct="1"/>
            <a:r>
              <a:rPr lang="x-none" dirty="0" smtClean="0"/>
              <a:t>Одмах</a:t>
            </a:r>
            <a:r>
              <a:rPr lang="sr-Latn-CS" dirty="0" smtClean="0"/>
              <a:t> </a:t>
            </a:r>
            <a:r>
              <a:rPr lang="x-none" dirty="0" smtClean="0"/>
              <a:t>након</a:t>
            </a:r>
            <a:r>
              <a:rPr lang="sr-Latn-CS" dirty="0" smtClean="0"/>
              <a:t> </a:t>
            </a:r>
            <a:r>
              <a:rPr lang="x-none" dirty="0" smtClean="0"/>
              <a:t>прегледа</a:t>
            </a:r>
            <a:r>
              <a:rPr lang="sr-Latn-CS" dirty="0" smtClean="0"/>
              <a:t> </a:t>
            </a:r>
            <a:r>
              <a:rPr lang="x-none" dirty="0" smtClean="0"/>
              <a:t>утоплите</a:t>
            </a:r>
            <a:r>
              <a:rPr lang="sr-Latn-CS" dirty="0" smtClean="0"/>
              <a:t> </a:t>
            </a:r>
            <a:r>
              <a:rPr lang="x-none" dirty="0" smtClean="0"/>
              <a:t>повређеног</a:t>
            </a:r>
            <a:endParaRPr lang="sr-Latn-C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sz="4000" dirty="0" smtClean="0"/>
              <a:t>Детаљно</a:t>
            </a:r>
            <a:r>
              <a:rPr lang="sr-Latn-CS" sz="4000" dirty="0" smtClean="0"/>
              <a:t> </a:t>
            </a:r>
            <a:r>
              <a:rPr lang="x-none" sz="4000" dirty="0" smtClean="0"/>
              <a:t>испитивање</a:t>
            </a:r>
            <a:r>
              <a:rPr lang="sr-Latn-CS" sz="4000" dirty="0" smtClean="0"/>
              <a:t> (</a:t>
            </a:r>
            <a:r>
              <a:rPr lang="x-none" sz="4000" dirty="0" smtClean="0"/>
              <a:t>секундарни</a:t>
            </a:r>
            <a:r>
              <a:rPr lang="sr-Latn-CS" sz="4000" dirty="0" smtClean="0"/>
              <a:t> </a:t>
            </a:r>
            <a:r>
              <a:rPr lang="x-none" sz="4000" dirty="0" smtClean="0"/>
              <a:t>преглед</a:t>
            </a:r>
            <a:r>
              <a:rPr lang="sr-Latn-CS" sz="4000" dirty="0" smtClean="0"/>
              <a:t>)</a:t>
            </a:r>
            <a:endParaRPr lang="en-US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Анамнеза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физикални</a:t>
            </a:r>
            <a:r>
              <a:rPr lang="sr-Latn-CS" dirty="0" smtClean="0"/>
              <a:t> </a:t>
            </a:r>
            <a:r>
              <a:rPr lang="x-none" dirty="0" smtClean="0"/>
              <a:t>преглед</a:t>
            </a:r>
            <a:endParaRPr lang="sr-Latn-CS" dirty="0" smtClean="0"/>
          </a:p>
          <a:p>
            <a:pPr eaLnBrk="1" hangingPunct="1"/>
            <a:r>
              <a:rPr lang="sr-Latn-CS" dirty="0" smtClean="0"/>
              <a:t>AMPLE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   </a:t>
            </a:r>
            <a:r>
              <a:rPr lang="sr-Latn-CS" dirty="0" smtClean="0">
                <a:solidFill>
                  <a:srgbClr val="FF0000"/>
                </a:solidFill>
              </a:rPr>
              <a:t>A</a:t>
            </a:r>
            <a:r>
              <a:rPr lang="sr-Latn-CS" dirty="0" smtClean="0"/>
              <a:t>llergies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   </a:t>
            </a:r>
            <a:r>
              <a:rPr lang="sr-Latn-CS" dirty="0" smtClean="0">
                <a:solidFill>
                  <a:srgbClr val="FF0000"/>
                </a:solidFill>
              </a:rPr>
              <a:t>M</a:t>
            </a:r>
            <a:r>
              <a:rPr lang="sr-Latn-CS" dirty="0" smtClean="0"/>
              <a:t>edications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   </a:t>
            </a:r>
            <a:r>
              <a:rPr lang="sr-Latn-CS" dirty="0" smtClean="0">
                <a:solidFill>
                  <a:srgbClr val="FF0000"/>
                </a:solidFill>
              </a:rPr>
              <a:t>P</a:t>
            </a:r>
            <a:r>
              <a:rPr lang="sr-Latn-CS" dirty="0" smtClean="0"/>
              <a:t>ast medical history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   </a:t>
            </a:r>
            <a:r>
              <a:rPr lang="sr-Latn-CS" dirty="0" smtClean="0">
                <a:solidFill>
                  <a:srgbClr val="FF0000"/>
                </a:solidFill>
              </a:rPr>
              <a:t>L</a:t>
            </a:r>
            <a:r>
              <a:rPr lang="sr-Latn-CS" dirty="0" smtClean="0"/>
              <a:t>ast oral intake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   </a:t>
            </a:r>
            <a:r>
              <a:rPr lang="sr-Latn-CS" dirty="0" smtClean="0">
                <a:solidFill>
                  <a:srgbClr val="FF0000"/>
                </a:solidFill>
              </a:rPr>
              <a:t>E</a:t>
            </a:r>
            <a:r>
              <a:rPr lang="sr-Latn-CS" dirty="0" smtClean="0"/>
              <a:t>vents koji su predhodili incidentu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Повреде</a:t>
            </a:r>
            <a:r>
              <a:rPr lang="sr-Latn-CS" dirty="0" smtClean="0"/>
              <a:t> </a:t>
            </a:r>
            <a:r>
              <a:rPr lang="x-none" dirty="0" smtClean="0"/>
              <a:t>главе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Примарна</a:t>
            </a:r>
            <a:r>
              <a:rPr lang="sr-Latn-CS" dirty="0" smtClean="0"/>
              <a:t> </a:t>
            </a:r>
            <a:r>
              <a:rPr lang="x-none" dirty="0" smtClean="0"/>
              <a:t>повреда</a:t>
            </a:r>
            <a:r>
              <a:rPr lang="sr-Latn-CS" dirty="0" smtClean="0"/>
              <a:t> </a:t>
            </a:r>
            <a:r>
              <a:rPr lang="x-none" dirty="0" smtClean="0"/>
              <a:t>мозга</a:t>
            </a:r>
            <a:r>
              <a:rPr lang="sr-Latn-CS" dirty="0" smtClean="0"/>
              <a:t>-</a:t>
            </a:r>
            <a:r>
              <a:rPr lang="x-none" dirty="0" smtClean="0"/>
              <a:t>узрокована</a:t>
            </a:r>
            <a:r>
              <a:rPr lang="sr-Latn-CS" dirty="0" smtClean="0"/>
              <a:t> </a:t>
            </a:r>
            <a:r>
              <a:rPr lang="x-none" dirty="0" smtClean="0"/>
              <a:t>директним</a:t>
            </a:r>
            <a:r>
              <a:rPr lang="sr-Latn-CS" dirty="0" smtClean="0"/>
              <a:t> </a:t>
            </a:r>
            <a:r>
              <a:rPr lang="x-none" dirty="0" smtClean="0"/>
              <a:t>дејством</a:t>
            </a:r>
            <a:r>
              <a:rPr lang="sr-Latn-CS" dirty="0" smtClean="0"/>
              <a:t> </a:t>
            </a:r>
            <a:r>
              <a:rPr lang="x-none" dirty="0" smtClean="0"/>
              <a:t>силе</a:t>
            </a:r>
            <a:endParaRPr lang="sr-Latn-CS" dirty="0" smtClean="0"/>
          </a:p>
          <a:p>
            <a:pPr eaLnBrk="1" hangingPunct="1"/>
            <a:r>
              <a:rPr lang="x-none" dirty="0" smtClean="0"/>
              <a:t>Секундарна</a:t>
            </a:r>
            <a:r>
              <a:rPr lang="sr-Latn-CS" dirty="0" smtClean="0"/>
              <a:t> </a:t>
            </a:r>
            <a:r>
              <a:rPr lang="x-none" dirty="0" smtClean="0"/>
              <a:t>повреда</a:t>
            </a:r>
            <a:r>
              <a:rPr lang="sr-Latn-CS" dirty="0" smtClean="0"/>
              <a:t> </a:t>
            </a:r>
            <a:r>
              <a:rPr lang="x-none" dirty="0" smtClean="0"/>
              <a:t>мозга</a:t>
            </a:r>
            <a:r>
              <a:rPr lang="sr-Latn-CS" dirty="0" smtClean="0"/>
              <a:t>- </a:t>
            </a:r>
            <a:r>
              <a:rPr lang="x-none" dirty="0" smtClean="0"/>
              <a:t>после</a:t>
            </a:r>
            <a:r>
              <a:rPr lang="sr-Latn-CS" dirty="0" smtClean="0"/>
              <a:t> </a:t>
            </a:r>
            <a:r>
              <a:rPr lang="x-none" dirty="0" smtClean="0"/>
              <a:t>примарне</a:t>
            </a:r>
            <a:r>
              <a:rPr lang="sr-Latn-CS" dirty="0" smtClean="0"/>
              <a:t> </a:t>
            </a:r>
            <a:r>
              <a:rPr lang="x-none" dirty="0" smtClean="0"/>
              <a:t>повреде</a:t>
            </a:r>
            <a:r>
              <a:rPr lang="sr-Latn-CS" dirty="0" smtClean="0"/>
              <a:t>, </a:t>
            </a:r>
            <a:r>
              <a:rPr lang="x-none" dirty="0" smtClean="0"/>
              <a:t>најчешће</a:t>
            </a:r>
            <a:r>
              <a:rPr lang="sr-Latn-CS" dirty="0" smtClean="0"/>
              <a:t> </a:t>
            </a:r>
            <a:r>
              <a:rPr lang="x-none" dirty="0" smtClean="0"/>
              <a:t>резултат</a:t>
            </a:r>
            <a:r>
              <a:rPr lang="sr-Latn-CS" dirty="0" smtClean="0"/>
              <a:t> </a:t>
            </a:r>
            <a:r>
              <a:rPr lang="x-none" dirty="0" smtClean="0"/>
              <a:t>хипотензије</a:t>
            </a:r>
            <a:r>
              <a:rPr lang="sr-Latn-CS" dirty="0" smtClean="0"/>
              <a:t> </a:t>
            </a:r>
            <a:r>
              <a:rPr lang="x-none" dirty="0" smtClean="0"/>
              <a:t>или</a:t>
            </a:r>
            <a:r>
              <a:rPr lang="sr-Latn-CS" dirty="0" smtClean="0"/>
              <a:t> </a:t>
            </a:r>
            <a:r>
              <a:rPr lang="x-none" dirty="0" smtClean="0"/>
              <a:t>хипоксемије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Дијагноза</a:t>
            </a:r>
            <a:r>
              <a:rPr lang="sr-Latn-CS" dirty="0" smtClean="0"/>
              <a:t> 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Физикални</a:t>
            </a:r>
            <a:r>
              <a:rPr lang="sr-Latn-CS" dirty="0" smtClean="0"/>
              <a:t> </a:t>
            </a:r>
            <a:r>
              <a:rPr lang="x-none" dirty="0" smtClean="0"/>
              <a:t>преглед</a:t>
            </a:r>
            <a:r>
              <a:rPr lang="sr-Latn-CS" dirty="0" smtClean="0"/>
              <a:t> (</a:t>
            </a:r>
            <a:r>
              <a:rPr lang="x-none" dirty="0" smtClean="0"/>
              <a:t>ГКС</a:t>
            </a:r>
            <a:r>
              <a:rPr lang="sr-Latn-CS" dirty="0" smtClean="0"/>
              <a:t>, </a:t>
            </a:r>
            <a:r>
              <a:rPr lang="x-none" dirty="0" smtClean="0"/>
              <a:t>зенице</a:t>
            </a:r>
            <a:r>
              <a:rPr lang="sr-Latn-CS" dirty="0" smtClean="0"/>
              <a:t>, </a:t>
            </a:r>
            <a:r>
              <a:rPr lang="x-none" dirty="0" smtClean="0"/>
              <a:t>неуролошки</a:t>
            </a:r>
            <a:r>
              <a:rPr lang="sr-Latn-CS" dirty="0" smtClean="0"/>
              <a:t> </a:t>
            </a:r>
            <a:r>
              <a:rPr lang="x-none" dirty="0" smtClean="0"/>
              <a:t>преглед</a:t>
            </a:r>
            <a:endParaRPr lang="sr-Latn-CS" dirty="0" smtClean="0"/>
          </a:p>
          <a:p>
            <a:pPr eaLnBrk="1" hangingPunct="1"/>
            <a:r>
              <a:rPr lang="x-none" dirty="0" smtClean="0"/>
              <a:t>ЦТ</a:t>
            </a: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Лечење</a:t>
            </a:r>
            <a:endParaRPr lang="en-US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marL="609600" indent="-609600" eaLnBrk="1" hangingPunct="1"/>
            <a:r>
              <a:rPr lang="x-none" dirty="0" smtClean="0"/>
              <a:t>Циљеви</a:t>
            </a:r>
            <a:r>
              <a:rPr lang="sr-Latn-CS" dirty="0" smtClean="0"/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sr-Latn-CS" dirty="0" smtClean="0"/>
              <a:t>-   </a:t>
            </a:r>
            <a:r>
              <a:rPr lang="x-none" dirty="0" smtClean="0">
                <a:solidFill>
                  <a:srgbClr val="FF0000"/>
                </a:solidFill>
              </a:rPr>
              <a:t>избећи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хипотензију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и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хипоксију</a:t>
            </a:r>
            <a:endParaRPr lang="sr-Latn-CS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Char char="-"/>
            </a:pPr>
            <a:r>
              <a:rPr lang="x-none" dirty="0" smtClean="0"/>
              <a:t>Еуволемија</a:t>
            </a:r>
            <a:endParaRPr lang="sr-Latn-CS" dirty="0" smtClean="0"/>
          </a:p>
          <a:p>
            <a:pPr marL="609600" indent="-609600" eaLnBrk="1" hangingPunct="1">
              <a:buFontTx/>
              <a:buChar char="-"/>
            </a:pPr>
            <a:r>
              <a:rPr lang="x-none" dirty="0" smtClean="0"/>
              <a:t>Осигурати</a:t>
            </a:r>
            <a:r>
              <a:rPr lang="sr-Latn-CS" dirty="0" smtClean="0"/>
              <a:t> </a:t>
            </a:r>
            <a:r>
              <a:rPr lang="x-none" dirty="0" smtClean="0"/>
              <a:t>нормокапнију</a:t>
            </a:r>
            <a:r>
              <a:rPr lang="sr-Latn-CS" dirty="0" smtClean="0"/>
              <a:t> (</a:t>
            </a:r>
            <a:r>
              <a:rPr lang="x-none" dirty="0" smtClean="0"/>
              <a:t>вентилатор</a:t>
            </a:r>
            <a:r>
              <a:rPr lang="sr-Latn-CS" dirty="0" smtClean="0"/>
              <a:t>)</a:t>
            </a:r>
          </a:p>
          <a:p>
            <a:pPr marL="609600" indent="-609600" eaLnBrk="1" hangingPunct="1">
              <a:buFontTx/>
              <a:buChar char="-"/>
            </a:pPr>
            <a:r>
              <a:rPr lang="x-none" dirty="0" smtClean="0"/>
              <a:t>Седација</a:t>
            </a:r>
            <a:r>
              <a:rPr lang="sr-Latn-CS" dirty="0" smtClean="0"/>
              <a:t> </a:t>
            </a:r>
            <a:r>
              <a:rPr lang="x-none" dirty="0" smtClean="0"/>
              <a:t>првих</a:t>
            </a:r>
            <a:r>
              <a:rPr lang="sr-Latn-CS" dirty="0" smtClean="0"/>
              <a:t> 48 </a:t>
            </a:r>
            <a:r>
              <a:rPr lang="en-US" dirty="0" smtClean="0"/>
              <a:t>h</a:t>
            </a:r>
            <a:r>
              <a:rPr lang="sr-Latn-CS" dirty="0" smtClean="0"/>
              <a:t> (</a:t>
            </a:r>
            <a:r>
              <a:rPr lang="x-none" dirty="0" smtClean="0"/>
              <a:t>пропофол</a:t>
            </a:r>
            <a:r>
              <a:rPr lang="sr-Latn-CS" dirty="0" smtClean="0"/>
              <a:t>/</a:t>
            </a:r>
            <a:r>
              <a:rPr lang="x-none" dirty="0" smtClean="0"/>
              <a:t>фентанил</a:t>
            </a:r>
            <a:r>
              <a:rPr lang="sr-Latn-CS" dirty="0" smtClean="0"/>
              <a:t>)</a:t>
            </a:r>
          </a:p>
          <a:p>
            <a:pPr marL="609600" indent="-609600" eaLnBrk="1" hangingPunct="1">
              <a:buFontTx/>
              <a:buChar char="-"/>
            </a:pPr>
            <a:r>
              <a:rPr lang="x-none" dirty="0" smtClean="0"/>
              <a:t>седација</a:t>
            </a:r>
            <a:r>
              <a:rPr lang="sr-Latn-CS" dirty="0" smtClean="0"/>
              <a:t>&gt;48</a:t>
            </a:r>
            <a:r>
              <a:rPr lang="en-US" dirty="0" smtClean="0"/>
              <a:t>h</a:t>
            </a:r>
            <a:r>
              <a:rPr lang="sr-Latn-CS" dirty="0" smtClean="0"/>
              <a:t> </a:t>
            </a:r>
            <a:r>
              <a:rPr lang="x-none" dirty="0" smtClean="0"/>
              <a:t>морфин</a:t>
            </a:r>
            <a:r>
              <a:rPr lang="sr-Latn-CS" dirty="0" smtClean="0"/>
              <a:t>/</a:t>
            </a:r>
            <a:r>
              <a:rPr lang="x-none" dirty="0" smtClean="0"/>
              <a:t>лоразепам</a:t>
            </a:r>
            <a:endParaRPr lang="sr-Latn-CS" dirty="0" smtClean="0"/>
          </a:p>
          <a:p>
            <a:pPr marL="609600" indent="-609600" eaLnBrk="1" hangingPunct="1">
              <a:buFontTx/>
              <a:buChar char="-"/>
            </a:pPr>
            <a:r>
              <a:rPr lang="x-none" dirty="0" smtClean="0"/>
              <a:t>Елевирати</a:t>
            </a:r>
            <a:r>
              <a:rPr lang="sr-Latn-CS" dirty="0" smtClean="0"/>
              <a:t> </a:t>
            </a:r>
            <a:r>
              <a:rPr lang="x-none" dirty="0" smtClean="0"/>
              <a:t>главу</a:t>
            </a:r>
            <a:r>
              <a:rPr lang="sr-Latn-CS" dirty="0" smtClean="0"/>
              <a:t> 30</a:t>
            </a:r>
            <a:r>
              <a:rPr lang="en-US" dirty="0" smtClean="0">
                <a:cs typeface="Arial" charset="0"/>
              </a:rPr>
              <a:t>°</a:t>
            </a:r>
          </a:p>
          <a:p>
            <a:pPr marL="609600" indent="-609600" eaLnBrk="1" hangingPunct="1">
              <a:buFontTx/>
              <a:buNone/>
            </a:pPr>
            <a:endParaRPr lang="sr-Latn-CS" dirty="0" smtClean="0"/>
          </a:p>
          <a:p>
            <a:pPr marL="609600" indent="-609600" eaLnBrk="1" hangingPunct="1"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Лечење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Висок</a:t>
            </a:r>
            <a:r>
              <a:rPr lang="sr-Latn-CS" dirty="0" smtClean="0"/>
              <a:t> </a:t>
            </a:r>
            <a:r>
              <a:rPr lang="en-US" dirty="0" smtClean="0"/>
              <a:t>ICP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хернијација</a:t>
            </a:r>
            <a:r>
              <a:rPr lang="sr-Latn-CS" dirty="0" smtClean="0"/>
              <a:t> </a:t>
            </a:r>
            <a:r>
              <a:rPr lang="x-none" dirty="0" smtClean="0"/>
              <a:t>мозга</a:t>
            </a:r>
            <a:r>
              <a:rPr lang="sr-Latn-CS" dirty="0" smtClean="0"/>
              <a:t> </a:t>
            </a:r>
            <a:r>
              <a:rPr lang="x-none" dirty="0" smtClean="0"/>
              <a:t>резултат</a:t>
            </a:r>
            <a:r>
              <a:rPr lang="sr-Latn-CS" dirty="0" smtClean="0"/>
              <a:t> </a:t>
            </a:r>
            <a:r>
              <a:rPr lang="en-US" dirty="0" smtClean="0"/>
              <a:t>mass</a:t>
            </a:r>
            <a:r>
              <a:rPr lang="sr-Latn-CS" dirty="0" smtClean="0"/>
              <a:t>-</a:t>
            </a:r>
            <a:r>
              <a:rPr lang="sr-Cyrl-CS" dirty="0" smtClean="0"/>
              <a:t>ефекта</a:t>
            </a:r>
            <a:r>
              <a:rPr lang="sr-Latn-CS" dirty="0" smtClean="0"/>
              <a:t> </a:t>
            </a:r>
            <a:r>
              <a:rPr lang="x-none" dirty="0" smtClean="0"/>
              <a:t>или</a:t>
            </a:r>
            <a:r>
              <a:rPr lang="sr-Latn-CS" dirty="0" smtClean="0"/>
              <a:t> </a:t>
            </a:r>
            <a:r>
              <a:rPr lang="x-none" dirty="0" smtClean="0"/>
              <a:t>едема</a:t>
            </a:r>
            <a:r>
              <a:rPr lang="sr-Latn-CS" dirty="0" smtClean="0"/>
              <a:t>– </a:t>
            </a:r>
            <a:r>
              <a:rPr lang="x-none" b="1" dirty="0" smtClean="0">
                <a:solidFill>
                  <a:srgbClr val="FF0000"/>
                </a:solidFill>
              </a:rPr>
              <a:t>ХИТНА</a:t>
            </a:r>
            <a:r>
              <a:rPr lang="sr-Latn-CS" dirty="0" smtClean="0"/>
              <a:t> </a:t>
            </a:r>
            <a:r>
              <a:rPr lang="x-none" dirty="0" smtClean="0">
                <a:solidFill>
                  <a:srgbClr val="FF0000"/>
                </a:solidFill>
              </a:rPr>
              <a:t>краниотомија</a:t>
            </a:r>
            <a:r>
              <a:rPr lang="sr-Latn-CS" dirty="0" smtClean="0"/>
              <a:t> (</a:t>
            </a:r>
            <a:r>
              <a:rPr lang="en-US" dirty="0" smtClean="0"/>
              <a:t>SDH</a:t>
            </a:r>
            <a:r>
              <a:rPr lang="sr-Latn-CS" dirty="0" smtClean="0"/>
              <a:t>, </a:t>
            </a:r>
            <a:r>
              <a:rPr lang="en-US" dirty="0" smtClean="0"/>
              <a:t>EDH</a:t>
            </a:r>
            <a:r>
              <a:rPr lang="sr-Latn-CS" dirty="0" smtClean="0"/>
              <a:t>, </a:t>
            </a:r>
            <a:r>
              <a:rPr lang="x-none" dirty="0" smtClean="0"/>
              <a:t>депресивне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отворене</a:t>
            </a:r>
            <a:r>
              <a:rPr lang="sr-Latn-CS" dirty="0" smtClean="0"/>
              <a:t> </a:t>
            </a:r>
            <a:r>
              <a:rPr lang="x-none" dirty="0" smtClean="0"/>
              <a:t>фрактуре</a:t>
            </a:r>
            <a:r>
              <a:rPr lang="sr-Latn-CS" dirty="0" smtClean="0"/>
              <a:t> </a:t>
            </a:r>
            <a:r>
              <a:rPr lang="x-none" dirty="0" smtClean="0"/>
              <a:t>лобање</a:t>
            </a:r>
            <a:r>
              <a:rPr lang="sr-Latn-CS" dirty="0" smtClean="0"/>
              <a:t>, </a:t>
            </a:r>
            <a:r>
              <a:rPr lang="x-none" dirty="0" smtClean="0"/>
              <a:t>пнеумоцефалус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Повреде</a:t>
            </a:r>
            <a:r>
              <a:rPr lang="sr-Latn-CS" dirty="0" smtClean="0"/>
              <a:t> </a:t>
            </a:r>
            <a:r>
              <a:rPr lang="x-none" dirty="0" smtClean="0"/>
              <a:t>кичмене</a:t>
            </a:r>
            <a:r>
              <a:rPr lang="sr-Latn-CS" dirty="0" smtClean="0"/>
              <a:t> </a:t>
            </a:r>
            <a:r>
              <a:rPr lang="x-none" dirty="0" smtClean="0"/>
              <a:t>мождине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Комплетна</a:t>
            </a:r>
            <a:r>
              <a:rPr lang="sr-Latn-CS" dirty="0" smtClean="0"/>
              <a:t>- </a:t>
            </a:r>
            <a:r>
              <a:rPr lang="x-none" dirty="0" smtClean="0"/>
              <a:t>нема</a:t>
            </a:r>
            <a:r>
              <a:rPr lang="sr-Latn-CS" dirty="0" smtClean="0"/>
              <a:t> </a:t>
            </a:r>
            <a:r>
              <a:rPr lang="x-none" dirty="0" smtClean="0"/>
              <a:t>сензорне</a:t>
            </a:r>
            <a:r>
              <a:rPr lang="sr-Latn-CS" dirty="0" smtClean="0"/>
              <a:t> </a:t>
            </a:r>
            <a:r>
              <a:rPr lang="x-none" dirty="0" smtClean="0"/>
              <a:t>или</a:t>
            </a:r>
            <a:r>
              <a:rPr lang="sr-Latn-CS" dirty="0" smtClean="0"/>
              <a:t> </a:t>
            </a:r>
            <a:r>
              <a:rPr lang="x-none" dirty="0" smtClean="0"/>
              <a:t>моторне</a:t>
            </a:r>
            <a:r>
              <a:rPr lang="sr-Latn-CS" dirty="0" smtClean="0"/>
              <a:t> </a:t>
            </a:r>
            <a:r>
              <a:rPr lang="x-none" dirty="0" smtClean="0"/>
              <a:t>функције</a:t>
            </a:r>
            <a:r>
              <a:rPr lang="sr-Latn-CS" dirty="0" smtClean="0"/>
              <a:t> </a:t>
            </a:r>
            <a:r>
              <a:rPr lang="x-none" dirty="0" smtClean="0"/>
              <a:t>испод</a:t>
            </a:r>
            <a:r>
              <a:rPr lang="sr-Latn-CS" dirty="0" smtClean="0"/>
              <a:t> </a:t>
            </a:r>
            <a:r>
              <a:rPr lang="x-none" dirty="0" smtClean="0"/>
              <a:t>одређеног</a:t>
            </a:r>
            <a:r>
              <a:rPr lang="sr-Latn-CS" dirty="0" smtClean="0"/>
              <a:t> </a:t>
            </a:r>
            <a:r>
              <a:rPr lang="x-none" dirty="0" smtClean="0"/>
              <a:t>спиналног</a:t>
            </a:r>
            <a:r>
              <a:rPr lang="sr-Latn-CS" dirty="0" smtClean="0"/>
              <a:t> </a:t>
            </a:r>
            <a:r>
              <a:rPr lang="x-none" dirty="0" smtClean="0"/>
              <a:t>нивоа</a:t>
            </a:r>
            <a:endParaRPr lang="sr-Latn-CS" dirty="0" smtClean="0"/>
          </a:p>
          <a:p>
            <a:pPr eaLnBrk="1" hangingPunct="1"/>
            <a:r>
              <a:rPr lang="x-none" dirty="0" smtClean="0"/>
              <a:t>Инкомплетна</a:t>
            </a:r>
            <a:r>
              <a:rPr lang="sr-Latn-CS" dirty="0" smtClean="0"/>
              <a:t>- </a:t>
            </a:r>
            <a:r>
              <a:rPr lang="x-none" dirty="0" smtClean="0"/>
              <a:t>ако</a:t>
            </a:r>
            <a:r>
              <a:rPr lang="sr-Latn-CS" dirty="0" smtClean="0"/>
              <a:t> </a:t>
            </a:r>
            <a:r>
              <a:rPr lang="x-none" dirty="0" smtClean="0"/>
              <a:t>извесна</a:t>
            </a:r>
            <a:r>
              <a:rPr lang="sr-Latn-CS" dirty="0" smtClean="0"/>
              <a:t> </a:t>
            </a:r>
            <a:r>
              <a:rPr lang="x-none" dirty="0" smtClean="0"/>
              <a:t>моторна</a:t>
            </a:r>
            <a:r>
              <a:rPr lang="sr-Latn-CS" dirty="0" smtClean="0"/>
              <a:t> </a:t>
            </a:r>
            <a:r>
              <a:rPr lang="x-none" dirty="0" smtClean="0"/>
              <a:t>или</a:t>
            </a:r>
            <a:r>
              <a:rPr lang="sr-Latn-CS" dirty="0" smtClean="0"/>
              <a:t> </a:t>
            </a:r>
            <a:r>
              <a:rPr lang="x-none" dirty="0" smtClean="0"/>
              <a:t>сензорна</a:t>
            </a:r>
            <a:r>
              <a:rPr lang="sr-Latn-CS" dirty="0" smtClean="0"/>
              <a:t> </a:t>
            </a:r>
            <a:r>
              <a:rPr lang="x-none" dirty="0" smtClean="0"/>
              <a:t>ф</a:t>
            </a:r>
            <a:r>
              <a:rPr lang="sr-Latn-CS" dirty="0" smtClean="0"/>
              <a:t>-</a:t>
            </a:r>
            <a:r>
              <a:rPr lang="x-none" dirty="0" smtClean="0"/>
              <a:t>ја</a:t>
            </a:r>
            <a:r>
              <a:rPr lang="sr-Latn-CS" dirty="0" smtClean="0"/>
              <a:t> </a:t>
            </a:r>
            <a:r>
              <a:rPr lang="x-none" dirty="0" smtClean="0"/>
              <a:t>постоји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Иницијална</a:t>
            </a:r>
            <a:r>
              <a:rPr lang="sr-Latn-CS" dirty="0" smtClean="0"/>
              <a:t> </a:t>
            </a:r>
            <a:r>
              <a:rPr lang="x-none" dirty="0" smtClean="0"/>
              <a:t>процена</a:t>
            </a:r>
            <a:endParaRPr lang="en-US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sr-Latn-CS" dirty="0" smtClean="0"/>
              <a:t>A – B- C</a:t>
            </a:r>
          </a:p>
          <a:p>
            <a:pPr eaLnBrk="1" hangingPunct="1"/>
            <a:r>
              <a:rPr lang="x-none" dirty="0" smtClean="0"/>
              <a:t>Неурогени</a:t>
            </a:r>
            <a:r>
              <a:rPr lang="sr-Latn-CS" dirty="0" smtClean="0"/>
              <a:t> </a:t>
            </a:r>
            <a:r>
              <a:rPr lang="x-none" dirty="0" smtClean="0"/>
              <a:t>шок</a:t>
            </a:r>
            <a:r>
              <a:rPr lang="sr-Latn-CS" dirty="0" smtClean="0"/>
              <a:t> (</a:t>
            </a:r>
            <a:r>
              <a:rPr lang="x-none" dirty="0" smtClean="0"/>
              <a:t>оштећење</a:t>
            </a:r>
            <a:r>
              <a:rPr lang="sr-Latn-CS" dirty="0" smtClean="0"/>
              <a:t> </a:t>
            </a:r>
            <a:r>
              <a:rPr lang="x-none" dirty="0" smtClean="0"/>
              <a:t>симпатикуса</a:t>
            </a:r>
            <a:r>
              <a:rPr lang="sr-Latn-CS" dirty="0" smtClean="0"/>
              <a:t>)- </a:t>
            </a:r>
            <a:r>
              <a:rPr lang="x-none" dirty="0" smtClean="0"/>
              <a:t>хипотензија</a:t>
            </a:r>
            <a:r>
              <a:rPr lang="sr-Latn-CS" dirty="0" smtClean="0"/>
              <a:t>, </a:t>
            </a:r>
            <a:r>
              <a:rPr lang="x-none" dirty="0" smtClean="0"/>
              <a:t>брадикардија</a:t>
            </a:r>
            <a:r>
              <a:rPr lang="sr-Latn-CS" dirty="0" smtClean="0"/>
              <a:t>, </a:t>
            </a:r>
            <a:r>
              <a:rPr lang="x-none" dirty="0" smtClean="0"/>
              <a:t>топли</a:t>
            </a:r>
            <a:r>
              <a:rPr lang="sr-Latn-CS" dirty="0" smtClean="0"/>
              <a:t> </a:t>
            </a:r>
            <a:r>
              <a:rPr lang="x-none" dirty="0" smtClean="0"/>
              <a:t>екстремитети</a:t>
            </a:r>
            <a:endParaRPr lang="sr-Latn-CS" dirty="0" smtClean="0"/>
          </a:p>
          <a:p>
            <a:pPr eaLnBrk="1" hangingPunct="1"/>
            <a:r>
              <a:rPr lang="x-none" dirty="0" smtClean="0"/>
              <a:t>Дијагноза</a:t>
            </a:r>
            <a:r>
              <a:rPr lang="sr-Latn-CS" dirty="0" smtClean="0"/>
              <a:t>- AP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латерални</a:t>
            </a:r>
            <a:r>
              <a:rPr lang="sr-Latn-CS" dirty="0" smtClean="0"/>
              <a:t> Rtg; CT; MRI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686800" cy="1143000"/>
          </a:xfrm>
        </p:spPr>
        <p:txBody>
          <a:bodyPr/>
          <a:lstStyle/>
          <a:p>
            <a:pPr algn="l" eaLnBrk="1" hangingPunct="1"/>
            <a:r>
              <a:rPr lang="sr-Cyrl-CS" dirty="0" smtClean="0"/>
              <a:t>Лечење: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/>
            <a:r>
              <a:rPr lang="x-none" dirty="0" smtClean="0">
                <a:solidFill>
                  <a:srgbClr val="FF0000"/>
                </a:solidFill>
              </a:rPr>
              <a:t>Имобилизација</a:t>
            </a:r>
            <a:r>
              <a:rPr lang="sr-Latn-CS" dirty="0" smtClean="0"/>
              <a:t> </a:t>
            </a:r>
            <a:r>
              <a:rPr lang="x-none" dirty="0" smtClean="0"/>
              <a:t>вратне</a:t>
            </a:r>
            <a:r>
              <a:rPr lang="sr-Latn-CS" dirty="0" smtClean="0"/>
              <a:t> </a:t>
            </a:r>
            <a:r>
              <a:rPr lang="x-none" dirty="0" smtClean="0"/>
              <a:t>кичме</a:t>
            </a:r>
            <a:endParaRPr lang="sr-Latn-CS" dirty="0" smtClean="0"/>
          </a:p>
          <a:p>
            <a:pPr eaLnBrk="1" hangingPunct="1"/>
            <a:r>
              <a:rPr lang="x-none" dirty="0" smtClean="0">
                <a:solidFill>
                  <a:srgbClr val="FF0000"/>
                </a:solidFill>
              </a:rPr>
              <a:t>Декомресивна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хирургија</a:t>
            </a:r>
            <a:r>
              <a:rPr lang="sr-Latn-CS" dirty="0" smtClean="0"/>
              <a:t> (</a:t>
            </a:r>
            <a:r>
              <a:rPr lang="x-none" dirty="0" smtClean="0"/>
              <a:t>изведена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8h </a:t>
            </a:r>
            <a:r>
              <a:rPr lang="x-none" dirty="0" smtClean="0"/>
              <a:t>од</a:t>
            </a:r>
            <a:r>
              <a:rPr lang="sr-Latn-CS" dirty="0" smtClean="0"/>
              <a:t> </a:t>
            </a:r>
            <a:r>
              <a:rPr lang="x-none" dirty="0" smtClean="0"/>
              <a:t>повреде</a:t>
            </a:r>
            <a:r>
              <a:rPr lang="sr-Latn-CS" dirty="0" smtClean="0"/>
              <a:t>- </a:t>
            </a:r>
            <a:r>
              <a:rPr lang="x-none" dirty="0" smtClean="0"/>
              <a:t>бољи</a:t>
            </a:r>
            <a:r>
              <a:rPr lang="sr-Latn-CS" dirty="0" smtClean="0"/>
              <a:t> </a:t>
            </a:r>
            <a:r>
              <a:rPr lang="x-none" dirty="0" smtClean="0"/>
              <a:t>неуролошки</a:t>
            </a:r>
            <a:r>
              <a:rPr lang="sr-Latn-CS" dirty="0" smtClean="0"/>
              <a:t> </a:t>
            </a:r>
            <a:r>
              <a:rPr lang="x-none" dirty="0" smtClean="0"/>
              <a:t>опоравак</a:t>
            </a:r>
            <a:r>
              <a:rPr lang="sr-Latn-CS" dirty="0" smtClean="0"/>
              <a:t>)</a:t>
            </a:r>
          </a:p>
          <a:p>
            <a:pPr eaLnBrk="1" hangingPunct="1"/>
            <a:r>
              <a:rPr lang="x-none" dirty="0" smtClean="0">
                <a:solidFill>
                  <a:srgbClr val="FF0000"/>
                </a:solidFill>
              </a:rPr>
              <a:t>Метил</a:t>
            </a:r>
            <a:r>
              <a:rPr lang="sr-Latn-CS" dirty="0" smtClean="0">
                <a:solidFill>
                  <a:srgbClr val="FF0000"/>
                </a:solidFill>
              </a:rPr>
              <a:t>-</a:t>
            </a:r>
            <a:r>
              <a:rPr lang="x-none" dirty="0" smtClean="0">
                <a:solidFill>
                  <a:srgbClr val="FF0000"/>
                </a:solidFill>
              </a:rPr>
              <a:t>преднизолон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протокол</a:t>
            </a:r>
            <a:endParaRPr lang="sr-Latn-C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Char char="-"/>
            </a:pPr>
            <a:r>
              <a:rPr lang="x-none" dirty="0" smtClean="0"/>
              <a:t>У</a:t>
            </a:r>
            <a:r>
              <a:rPr lang="sr-Latn-CS" dirty="0" smtClean="0"/>
              <a:t> </a:t>
            </a:r>
            <a:r>
              <a:rPr lang="x-none" dirty="0" smtClean="0"/>
              <a:t>оквиру</a:t>
            </a:r>
            <a:r>
              <a:rPr lang="sr-Latn-CS" dirty="0" smtClean="0"/>
              <a:t> 8 </a:t>
            </a:r>
            <a:r>
              <a:rPr lang="x-none" dirty="0" smtClean="0"/>
              <a:t>сати</a:t>
            </a:r>
            <a:r>
              <a:rPr lang="sr-Latn-CS" dirty="0" smtClean="0"/>
              <a:t> </a:t>
            </a:r>
            <a:r>
              <a:rPr lang="x-none" dirty="0" smtClean="0"/>
              <a:t>од</a:t>
            </a:r>
            <a:r>
              <a:rPr lang="sr-Latn-CS" dirty="0" smtClean="0"/>
              <a:t> </a:t>
            </a:r>
            <a:r>
              <a:rPr lang="x-none" dirty="0" smtClean="0"/>
              <a:t>повреде</a:t>
            </a:r>
            <a:r>
              <a:rPr lang="sr-Latn-CS" dirty="0" smtClean="0"/>
              <a:t> </a:t>
            </a:r>
            <a:r>
              <a:rPr lang="x-none" dirty="0" smtClean="0"/>
              <a:t>дати</a:t>
            </a:r>
            <a:r>
              <a:rPr lang="sr-Latn-CS" dirty="0" smtClean="0"/>
              <a:t> 30</a:t>
            </a:r>
            <a:r>
              <a:rPr lang="x-none" dirty="0" smtClean="0"/>
              <a:t>mg/kg</a:t>
            </a:r>
            <a:r>
              <a:rPr lang="sr-Latn-CS" dirty="0" smtClean="0"/>
              <a:t> </a:t>
            </a:r>
            <a:r>
              <a:rPr lang="x-none" dirty="0" smtClean="0"/>
              <a:t>ив</a:t>
            </a:r>
            <a:r>
              <a:rPr lang="sr-Latn-CS" dirty="0" smtClean="0"/>
              <a:t> </a:t>
            </a:r>
            <a:r>
              <a:rPr lang="x-none" dirty="0" smtClean="0"/>
              <a:t>током</a:t>
            </a:r>
            <a:r>
              <a:rPr lang="sr-Latn-CS" dirty="0" smtClean="0"/>
              <a:t> 1</a:t>
            </a:r>
            <a:r>
              <a:rPr lang="x-none" dirty="0" smtClean="0"/>
              <a:t>h</a:t>
            </a:r>
            <a:r>
              <a:rPr lang="sr-Latn-CS" dirty="0" smtClean="0"/>
              <a:t>; </a:t>
            </a:r>
            <a:r>
              <a:rPr lang="x-none" dirty="0" smtClean="0"/>
              <a:t>затим</a:t>
            </a:r>
            <a:r>
              <a:rPr lang="sr-Latn-CS" dirty="0" smtClean="0"/>
              <a:t> 5,4</a:t>
            </a:r>
            <a:r>
              <a:rPr lang="x-none" dirty="0" smtClean="0"/>
              <a:t> mg/kg/h</a:t>
            </a:r>
            <a:r>
              <a:rPr lang="sr-Latn-CS" dirty="0" smtClean="0"/>
              <a:t> </a:t>
            </a:r>
            <a:r>
              <a:rPr lang="x-none" dirty="0" smtClean="0"/>
              <a:t>наредна</a:t>
            </a:r>
            <a:r>
              <a:rPr lang="sr-Latn-CS" dirty="0" smtClean="0"/>
              <a:t> 23</a:t>
            </a:r>
            <a:r>
              <a:rPr lang="x-none" dirty="0" smtClean="0"/>
              <a:t>h</a:t>
            </a:r>
            <a:endParaRPr lang="sr-Latn-CS" dirty="0" smtClean="0"/>
          </a:p>
          <a:p>
            <a:pPr eaLnBrk="1" hangingPunct="1">
              <a:buFontTx/>
              <a:buNone/>
            </a:pPr>
            <a:r>
              <a:rPr lang="x-none" dirty="0" smtClean="0"/>
              <a:t>Дилема</a:t>
            </a:r>
            <a:r>
              <a:rPr lang="sr-Latn-CS" dirty="0" smtClean="0"/>
              <a:t>: </a:t>
            </a:r>
            <a:r>
              <a:rPr lang="x-none" dirty="0" smtClean="0"/>
              <a:t>бенефит</a:t>
            </a:r>
            <a:r>
              <a:rPr lang="sr-Latn-CS" dirty="0" smtClean="0"/>
              <a:t> </a:t>
            </a:r>
            <a:r>
              <a:rPr lang="x-none" dirty="0" smtClean="0"/>
              <a:t>од</a:t>
            </a:r>
            <a:r>
              <a:rPr lang="sr-Latn-CS" dirty="0" smtClean="0"/>
              <a:t> 48</a:t>
            </a:r>
            <a:r>
              <a:rPr lang="x-none" dirty="0" smtClean="0"/>
              <a:t>h</a:t>
            </a:r>
            <a:r>
              <a:rPr lang="sr-Latn-CS" dirty="0" smtClean="0"/>
              <a:t> </a:t>
            </a:r>
            <a:r>
              <a:rPr lang="x-none" dirty="0" smtClean="0"/>
              <a:t>давања</a:t>
            </a:r>
            <a:r>
              <a:rPr lang="sr-Latn-CS" dirty="0" smtClean="0"/>
              <a:t> </a:t>
            </a:r>
            <a:r>
              <a:rPr lang="x-none" dirty="0" smtClean="0"/>
              <a:t>vs</a:t>
            </a:r>
            <a:r>
              <a:rPr lang="sr-Latn-CS" dirty="0" smtClean="0"/>
              <a:t> </a:t>
            </a:r>
            <a:r>
              <a:rPr lang="x-none" dirty="0" smtClean="0"/>
              <a:t>повећана</a:t>
            </a:r>
            <a:r>
              <a:rPr lang="sr-Latn-CS" dirty="0" smtClean="0"/>
              <a:t> </a:t>
            </a:r>
            <a:r>
              <a:rPr lang="x-none" dirty="0" smtClean="0"/>
              <a:t>инциденца</a:t>
            </a:r>
            <a:r>
              <a:rPr lang="sr-Latn-CS" dirty="0" smtClean="0"/>
              <a:t> </a:t>
            </a:r>
            <a:r>
              <a:rPr lang="x-none" dirty="0" smtClean="0"/>
              <a:t>сепсе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пнеумоније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Траума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sr-Cyrl-CS" dirty="0" smtClean="0"/>
              <a:t>50 000 000 повреда годишње захтева лекарски преглед или интервенцију</a:t>
            </a:r>
          </a:p>
          <a:p>
            <a:pPr eaLnBrk="1" hangingPunct="1"/>
            <a:r>
              <a:rPr lang="sr-Cyrl-CS" dirty="0" smtClean="0"/>
              <a:t>12% укупног постељног фонда болница-траума</a:t>
            </a:r>
          </a:p>
          <a:p>
            <a:pPr eaLnBrk="1" hangingPunct="1"/>
            <a:r>
              <a:rPr lang="sr-Cyrl-CS" dirty="0" smtClean="0"/>
              <a:t>350 000 трајних оштећења/годишње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Траума</a:t>
            </a:r>
            <a:r>
              <a:rPr lang="sr-Latn-CS" dirty="0" smtClean="0"/>
              <a:t> </a:t>
            </a:r>
            <a:r>
              <a:rPr lang="x-none" dirty="0" smtClean="0"/>
              <a:t>абдомена</a:t>
            </a:r>
            <a:endParaRPr 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Тупе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пенетрантне</a:t>
            </a:r>
            <a:r>
              <a:rPr lang="sr-Latn-CS" dirty="0" smtClean="0"/>
              <a:t> </a:t>
            </a:r>
            <a:r>
              <a:rPr lang="x-none" dirty="0" smtClean="0"/>
              <a:t>поврдеде</a:t>
            </a:r>
            <a:endParaRPr lang="sr-Latn-CS" dirty="0" smtClean="0"/>
          </a:p>
          <a:p>
            <a:pPr eaLnBrk="1" hangingPunct="1"/>
            <a:r>
              <a:rPr lang="sr-Latn-CS" dirty="0" smtClean="0"/>
              <a:t>½ </a:t>
            </a:r>
            <a:r>
              <a:rPr lang="x-none" dirty="0" smtClean="0"/>
              <a:t>превентабилних</a:t>
            </a:r>
            <a:r>
              <a:rPr lang="sr-Latn-CS" dirty="0" smtClean="0"/>
              <a:t> </a:t>
            </a:r>
            <a:r>
              <a:rPr lang="x-none" dirty="0" smtClean="0"/>
              <a:t>смрти</a:t>
            </a:r>
            <a:r>
              <a:rPr lang="sr-Latn-CS" dirty="0" smtClean="0"/>
              <a:t> </a:t>
            </a:r>
            <a:r>
              <a:rPr lang="x-none" dirty="0" smtClean="0"/>
              <a:t>се</a:t>
            </a:r>
            <a:r>
              <a:rPr lang="sr-Latn-CS" dirty="0" smtClean="0"/>
              <a:t> </a:t>
            </a:r>
            <a:r>
              <a:rPr lang="x-none" dirty="0" smtClean="0"/>
              <a:t>односи</a:t>
            </a:r>
            <a:r>
              <a:rPr lang="sr-Latn-CS" dirty="0" smtClean="0"/>
              <a:t> </a:t>
            </a:r>
            <a:r>
              <a:rPr lang="x-none" dirty="0" smtClean="0"/>
              <a:t>на</a:t>
            </a:r>
            <a:r>
              <a:rPr lang="sr-Latn-CS" dirty="0" smtClean="0"/>
              <a:t> </a:t>
            </a:r>
            <a:r>
              <a:rPr lang="x-none" dirty="0" smtClean="0"/>
              <a:t>неадекватан</a:t>
            </a:r>
            <a:r>
              <a:rPr lang="sr-Latn-CS" dirty="0" smtClean="0"/>
              <a:t> </a:t>
            </a:r>
            <a:r>
              <a:rPr lang="x-none" dirty="0" smtClean="0"/>
              <a:t>третман</a:t>
            </a:r>
            <a:r>
              <a:rPr lang="sr-Latn-CS" dirty="0" smtClean="0"/>
              <a:t> </a:t>
            </a:r>
            <a:r>
              <a:rPr lang="x-none" dirty="0" smtClean="0"/>
              <a:t>абдоминалне</a:t>
            </a:r>
            <a:r>
              <a:rPr lang="sr-Latn-CS" dirty="0" smtClean="0"/>
              <a:t> </a:t>
            </a:r>
            <a:r>
              <a:rPr lang="x-none" dirty="0" smtClean="0"/>
              <a:t>трауме</a:t>
            </a:r>
            <a:endParaRPr lang="sr-Latn-CS" dirty="0" smtClean="0"/>
          </a:p>
          <a:p>
            <a:pPr eaLnBrk="1" hangingPunct="1"/>
            <a:r>
              <a:rPr lang="x-none" dirty="0" smtClean="0"/>
              <a:t>Физикални</a:t>
            </a:r>
            <a:r>
              <a:rPr lang="sr-Latn-CS" dirty="0" smtClean="0"/>
              <a:t> </a:t>
            </a:r>
            <a:r>
              <a:rPr lang="x-none" dirty="0" smtClean="0"/>
              <a:t>преглед</a:t>
            </a:r>
            <a:r>
              <a:rPr lang="sr-Latn-CS" dirty="0" smtClean="0"/>
              <a:t> </a:t>
            </a:r>
            <a:r>
              <a:rPr lang="x-none" dirty="0" smtClean="0"/>
              <a:t>не</a:t>
            </a:r>
            <a:r>
              <a:rPr lang="sr-Latn-CS" dirty="0" smtClean="0"/>
              <a:t> </a:t>
            </a:r>
            <a:r>
              <a:rPr lang="x-none" dirty="0" smtClean="0"/>
              <a:t>може</a:t>
            </a:r>
            <a:r>
              <a:rPr lang="sr-Latn-CS" dirty="0" smtClean="0"/>
              <a:t> </a:t>
            </a:r>
            <a:r>
              <a:rPr lang="x-none" dirty="0" smtClean="0"/>
              <a:t>да</a:t>
            </a:r>
            <a:r>
              <a:rPr lang="sr-Latn-CS" dirty="0" smtClean="0"/>
              <a:t> </a:t>
            </a:r>
            <a:r>
              <a:rPr lang="x-none" dirty="0" smtClean="0"/>
              <a:t>искључи</a:t>
            </a:r>
            <a:r>
              <a:rPr lang="sr-Latn-CS" dirty="0" smtClean="0"/>
              <a:t> </a:t>
            </a:r>
            <a:r>
              <a:rPr lang="x-none" dirty="0" smtClean="0"/>
              <a:t>или</a:t>
            </a:r>
            <a:r>
              <a:rPr lang="sr-Latn-CS" dirty="0" smtClean="0"/>
              <a:t> </a:t>
            </a:r>
            <a:r>
              <a:rPr lang="x-none" dirty="0" smtClean="0"/>
              <a:t>потврди</a:t>
            </a:r>
            <a:r>
              <a:rPr lang="sr-Latn-CS" dirty="0" smtClean="0"/>
              <a:t> </a:t>
            </a:r>
            <a:r>
              <a:rPr lang="x-none" dirty="0" smtClean="0"/>
              <a:t>аб</a:t>
            </a:r>
            <a:r>
              <a:rPr lang="sr-Latn-CS" dirty="0" smtClean="0"/>
              <a:t>. </a:t>
            </a:r>
            <a:r>
              <a:rPr lang="x-none" dirty="0" smtClean="0"/>
              <a:t>трауму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Дијагноза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Физикални</a:t>
            </a:r>
            <a:r>
              <a:rPr lang="sr-Latn-CS" dirty="0" smtClean="0"/>
              <a:t> </a:t>
            </a:r>
            <a:r>
              <a:rPr lang="x-none" dirty="0" smtClean="0"/>
              <a:t>преглед</a:t>
            </a:r>
            <a:r>
              <a:rPr lang="sr-Latn-CS" dirty="0" smtClean="0"/>
              <a:t>: </a:t>
            </a:r>
            <a:r>
              <a:rPr lang="x-none" dirty="0" smtClean="0"/>
              <a:t>контузије</a:t>
            </a:r>
            <a:r>
              <a:rPr lang="sr-Latn-CS" dirty="0" smtClean="0"/>
              <a:t> </a:t>
            </a:r>
            <a:r>
              <a:rPr lang="x-none" dirty="0" smtClean="0"/>
              <a:t>аб</a:t>
            </a:r>
            <a:r>
              <a:rPr lang="sr-Latn-CS" dirty="0" smtClean="0"/>
              <a:t>. </a:t>
            </a:r>
            <a:r>
              <a:rPr lang="x-none" dirty="0" smtClean="0"/>
              <a:t>зида</a:t>
            </a:r>
            <a:r>
              <a:rPr lang="sr-Latn-CS" dirty="0" smtClean="0"/>
              <a:t>, </a:t>
            </a:r>
            <a:r>
              <a:rPr lang="x-none" dirty="0" smtClean="0"/>
              <a:t>бол</a:t>
            </a:r>
            <a:r>
              <a:rPr lang="sr-Latn-CS" dirty="0" smtClean="0"/>
              <a:t>, </a:t>
            </a:r>
            <a:r>
              <a:rPr lang="x-none" dirty="0" smtClean="0"/>
              <a:t>осетљивост</a:t>
            </a:r>
            <a:r>
              <a:rPr lang="sr-Latn-CS" dirty="0" smtClean="0"/>
              <a:t>, </a:t>
            </a:r>
            <a:r>
              <a:rPr lang="x-none" dirty="0" smtClean="0"/>
              <a:t>необјашњива</a:t>
            </a:r>
            <a:r>
              <a:rPr lang="sr-Latn-CS" dirty="0" smtClean="0"/>
              <a:t> </a:t>
            </a:r>
            <a:r>
              <a:rPr lang="x-none" dirty="0" smtClean="0"/>
              <a:t>хипотензија</a:t>
            </a:r>
            <a:endParaRPr lang="sr-Latn-CS" dirty="0" smtClean="0"/>
          </a:p>
          <a:p>
            <a:pPr eaLnBrk="1" hangingPunct="1"/>
            <a:r>
              <a:rPr lang="x-none" dirty="0" smtClean="0"/>
              <a:t>Перитонеални</a:t>
            </a:r>
            <a:r>
              <a:rPr lang="sr-Latn-CS" dirty="0" smtClean="0"/>
              <a:t> </a:t>
            </a:r>
            <a:r>
              <a:rPr lang="x-none" dirty="0" smtClean="0"/>
              <a:t>знаци</a:t>
            </a:r>
            <a:r>
              <a:rPr lang="sr-Latn-CS" dirty="0" smtClean="0"/>
              <a:t> </a:t>
            </a:r>
            <a:r>
              <a:rPr lang="x-none" dirty="0" smtClean="0"/>
              <a:t>одсутни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40% </a:t>
            </a:r>
            <a:r>
              <a:rPr lang="x-none" dirty="0" smtClean="0"/>
              <a:t>пацијената</a:t>
            </a:r>
            <a:r>
              <a:rPr lang="sr-Latn-CS" dirty="0" smtClean="0"/>
              <a:t> </a:t>
            </a:r>
            <a:r>
              <a:rPr lang="x-none" dirty="0" smtClean="0"/>
              <a:t>са</a:t>
            </a:r>
            <a:r>
              <a:rPr lang="sr-Latn-CS" dirty="0" smtClean="0"/>
              <a:t> </a:t>
            </a:r>
            <a:r>
              <a:rPr lang="x-none" dirty="0" smtClean="0"/>
              <a:t>значајном</a:t>
            </a:r>
            <a:r>
              <a:rPr lang="sr-Latn-CS" dirty="0" smtClean="0"/>
              <a:t> </a:t>
            </a:r>
            <a:r>
              <a:rPr lang="x-none" dirty="0" smtClean="0"/>
              <a:t>аб</a:t>
            </a:r>
            <a:r>
              <a:rPr lang="sr-Latn-CS" dirty="0" smtClean="0"/>
              <a:t>. </a:t>
            </a:r>
            <a:r>
              <a:rPr lang="x-none" dirty="0" smtClean="0"/>
              <a:t>траумом</a:t>
            </a:r>
            <a:endParaRPr lang="sr-Latn-CS" dirty="0" smtClean="0"/>
          </a:p>
          <a:p>
            <a:pPr eaLnBrk="1" hangingPunct="1"/>
            <a:r>
              <a:rPr lang="x-none" dirty="0" smtClean="0"/>
              <a:t>Ртг</a:t>
            </a:r>
            <a:r>
              <a:rPr lang="sr-Latn-CS" dirty="0" smtClean="0"/>
              <a:t>- </a:t>
            </a:r>
            <a:r>
              <a:rPr lang="x-none" dirty="0" smtClean="0"/>
              <a:t>пнеумоперитонеум</a:t>
            </a:r>
            <a:r>
              <a:rPr lang="sr-Latn-CS" dirty="0" smtClean="0"/>
              <a:t>, </a:t>
            </a:r>
            <a:r>
              <a:rPr lang="x-none" dirty="0" smtClean="0"/>
              <a:t>фрактуре</a:t>
            </a:r>
            <a:r>
              <a:rPr lang="sr-Latn-CS" dirty="0" smtClean="0"/>
              <a:t> </a:t>
            </a:r>
            <a:r>
              <a:rPr lang="x-none" dirty="0" smtClean="0"/>
              <a:t>доњих</a:t>
            </a:r>
            <a:r>
              <a:rPr lang="sr-Latn-CS" dirty="0" smtClean="0"/>
              <a:t> </a:t>
            </a:r>
            <a:r>
              <a:rPr lang="x-none" dirty="0" smtClean="0"/>
              <a:t>ребара</a:t>
            </a:r>
            <a:endParaRPr lang="sr-Latn-CS" dirty="0" smtClean="0"/>
          </a:p>
          <a:p>
            <a:pPr eaLnBrk="1" hangingPunct="1"/>
            <a:r>
              <a:rPr lang="x-none" dirty="0" smtClean="0"/>
              <a:t>Перитонеална</a:t>
            </a:r>
            <a:r>
              <a:rPr lang="sr-Latn-CS" dirty="0" smtClean="0"/>
              <a:t> </a:t>
            </a:r>
            <a:r>
              <a:rPr lang="x-none" dirty="0" smtClean="0"/>
              <a:t>лаважа</a:t>
            </a:r>
            <a:endParaRPr lang="sr-Latn-CS" dirty="0" smtClean="0"/>
          </a:p>
          <a:p>
            <a:pPr eaLnBrk="1" hangingPunct="1"/>
            <a:r>
              <a:rPr lang="x-none" dirty="0" smtClean="0"/>
              <a:t>ЦТ</a:t>
            </a:r>
            <a:r>
              <a:rPr lang="sr-Latn-CS" dirty="0" smtClean="0"/>
              <a:t>, </a:t>
            </a:r>
            <a:r>
              <a:rPr lang="x-none" dirty="0" smtClean="0"/>
              <a:t>УЗ</a:t>
            </a:r>
            <a:r>
              <a:rPr lang="sr-Latn-CS" dirty="0" smtClean="0"/>
              <a:t> , </a:t>
            </a:r>
            <a:r>
              <a:rPr lang="x-none" dirty="0" smtClean="0"/>
              <a:t>лапароскопија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Терапија</a:t>
            </a:r>
            <a:endParaRPr lang="en-US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dirty="0" smtClean="0"/>
          </a:p>
          <a:p>
            <a:pPr eaLnBrk="1" hangingPunct="1"/>
            <a:endParaRPr lang="sr-Latn-CS" dirty="0" smtClean="0"/>
          </a:p>
          <a:p>
            <a:pPr eaLnBrk="1" hangingPunct="1"/>
            <a:r>
              <a:rPr lang="x-none" dirty="0" smtClean="0"/>
              <a:t>Абдоминална</a:t>
            </a:r>
            <a:r>
              <a:rPr lang="sr-Latn-CS" dirty="0" smtClean="0"/>
              <a:t> </a:t>
            </a:r>
            <a:r>
              <a:rPr lang="x-none" dirty="0" smtClean="0"/>
              <a:t>експлоративна</a:t>
            </a:r>
            <a:r>
              <a:rPr lang="sr-Latn-CS" dirty="0" smtClean="0"/>
              <a:t> </a:t>
            </a:r>
            <a:r>
              <a:rPr lang="x-none" dirty="0" smtClean="0"/>
              <a:t>хиру</a:t>
            </a:r>
            <a:r>
              <a:rPr lang="sr-Latn-CS" dirty="0" smtClean="0"/>
              <a:t>r</a:t>
            </a:r>
            <a:r>
              <a:rPr lang="x-none" dirty="0" smtClean="0"/>
              <a:t>гија</a:t>
            </a:r>
            <a:r>
              <a:rPr lang="sr-Latn-CS" dirty="0" smtClean="0"/>
              <a:t> – </a:t>
            </a:r>
            <a:r>
              <a:rPr lang="x-none" dirty="0" smtClean="0"/>
              <a:t>прострелне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убодне</a:t>
            </a:r>
            <a:r>
              <a:rPr lang="sr-Latn-CS" dirty="0" smtClean="0"/>
              <a:t> </a:t>
            </a:r>
            <a:r>
              <a:rPr lang="x-none" dirty="0" smtClean="0"/>
              <a:t>ране</a:t>
            </a:r>
            <a:r>
              <a:rPr lang="sr-Latn-CS" dirty="0" smtClean="0"/>
              <a:t>, </a:t>
            </a:r>
            <a:r>
              <a:rPr lang="x-none" dirty="0" smtClean="0"/>
              <a:t>необјашњива</a:t>
            </a:r>
            <a:r>
              <a:rPr lang="sr-Latn-CS" dirty="0" smtClean="0"/>
              <a:t> </a:t>
            </a:r>
            <a:r>
              <a:rPr lang="x-none" dirty="0" smtClean="0"/>
              <a:t>хипотензија</a:t>
            </a:r>
            <a:r>
              <a:rPr lang="sr-Latn-CS" dirty="0" smtClean="0"/>
              <a:t> </a:t>
            </a:r>
            <a:r>
              <a:rPr lang="x-none" dirty="0" smtClean="0"/>
              <a:t>са</a:t>
            </a:r>
            <a:r>
              <a:rPr lang="sr-Latn-CS" dirty="0" smtClean="0"/>
              <a:t> </a:t>
            </a:r>
            <a:r>
              <a:rPr lang="x-none" dirty="0" smtClean="0"/>
              <a:t>физ</a:t>
            </a:r>
            <a:r>
              <a:rPr lang="sr-Latn-CS" dirty="0" smtClean="0"/>
              <a:t>i</a:t>
            </a:r>
            <a:r>
              <a:rPr lang="x-none" dirty="0" smtClean="0"/>
              <a:t>калним</a:t>
            </a:r>
            <a:r>
              <a:rPr lang="sr-Latn-CS" dirty="0" smtClean="0"/>
              <a:t> </a:t>
            </a:r>
            <a:r>
              <a:rPr lang="x-none" dirty="0" smtClean="0"/>
              <a:t>знацим</a:t>
            </a:r>
            <a:r>
              <a:rPr lang="sr-Latn-CS" dirty="0" smtClean="0"/>
              <a:t> </a:t>
            </a:r>
            <a:r>
              <a:rPr lang="x-none" dirty="0" smtClean="0"/>
              <a:t>за</a:t>
            </a:r>
            <a:r>
              <a:rPr lang="sr-Latn-CS" dirty="0" smtClean="0"/>
              <a:t> a</a:t>
            </a:r>
            <a:r>
              <a:rPr lang="x-none" dirty="0" smtClean="0"/>
              <a:t>б</a:t>
            </a:r>
            <a:r>
              <a:rPr lang="sr-Latn-CS" dirty="0" smtClean="0"/>
              <a:t>. </a:t>
            </a:r>
            <a:r>
              <a:rPr lang="x-none" dirty="0" smtClean="0"/>
              <a:t>траум</a:t>
            </a:r>
            <a:r>
              <a:rPr lang="sr-Latn-CS" dirty="0" smtClean="0"/>
              <a:t>u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Траума</a:t>
            </a:r>
            <a:r>
              <a:rPr lang="sr-Latn-CS" dirty="0" smtClean="0"/>
              <a:t> </a:t>
            </a:r>
            <a:r>
              <a:rPr lang="x-none" dirty="0" smtClean="0"/>
              <a:t>грудног</a:t>
            </a:r>
            <a:r>
              <a:rPr lang="sr-Latn-CS" dirty="0" smtClean="0"/>
              <a:t> </a:t>
            </a:r>
            <a:r>
              <a:rPr lang="x-none" dirty="0" smtClean="0"/>
              <a:t>коша</a:t>
            </a:r>
            <a:endParaRPr lang="en-US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x-none" dirty="0" smtClean="0">
                <a:solidFill>
                  <a:srgbClr val="FF0000"/>
                </a:solidFill>
              </a:rPr>
              <a:t>Примарним</a:t>
            </a:r>
            <a:r>
              <a:rPr lang="sr-Latn-CS" dirty="0" smtClean="0"/>
              <a:t> </a:t>
            </a:r>
            <a:r>
              <a:rPr lang="x-none" dirty="0" smtClean="0"/>
              <a:t>прегледом</a:t>
            </a:r>
            <a:r>
              <a:rPr lang="sr-Latn-CS" dirty="0" smtClean="0"/>
              <a:t> </a:t>
            </a:r>
            <a:r>
              <a:rPr lang="x-none" dirty="0" smtClean="0"/>
              <a:t>идентификовати</a:t>
            </a:r>
            <a:r>
              <a:rPr lang="sr-Latn-CS" dirty="0" smtClean="0"/>
              <a:t> </a:t>
            </a:r>
            <a:r>
              <a:rPr lang="x-none" dirty="0" smtClean="0">
                <a:solidFill>
                  <a:srgbClr val="FF0000"/>
                </a:solidFill>
              </a:rPr>
              <a:t>животно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угрожавајуће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x-none" dirty="0" smtClean="0">
                <a:solidFill>
                  <a:srgbClr val="FF0000"/>
                </a:solidFill>
              </a:rPr>
              <a:t>повреде</a:t>
            </a:r>
            <a:r>
              <a:rPr lang="sr-Latn-C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x-none" dirty="0" smtClean="0"/>
              <a:t>Опструкцију</a:t>
            </a:r>
            <a:r>
              <a:rPr lang="sr-Latn-CS" dirty="0" smtClean="0"/>
              <a:t> </a:t>
            </a:r>
            <a:r>
              <a:rPr lang="x-none" dirty="0" smtClean="0"/>
              <a:t>дисајног</a:t>
            </a:r>
            <a:r>
              <a:rPr lang="sr-Latn-CS" dirty="0" smtClean="0"/>
              <a:t> </a:t>
            </a:r>
            <a:r>
              <a:rPr lang="x-none" dirty="0" smtClean="0"/>
              <a:t>пута</a:t>
            </a:r>
            <a:endParaRPr lang="sr-Latn-CS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x-none" dirty="0" smtClean="0"/>
              <a:t>Тензиони</a:t>
            </a:r>
            <a:r>
              <a:rPr lang="sr-Latn-CS" dirty="0" smtClean="0"/>
              <a:t> </a:t>
            </a:r>
            <a:r>
              <a:rPr lang="x-none" dirty="0" smtClean="0"/>
              <a:t>пнеумоторакс</a:t>
            </a:r>
            <a:endParaRPr lang="sr-Latn-CS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x-none" dirty="0" smtClean="0"/>
              <a:t>Отворени</a:t>
            </a:r>
            <a:r>
              <a:rPr lang="sr-Latn-CS" dirty="0" smtClean="0"/>
              <a:t> </a:t>
            </a:r>
            <a:r>
              <a:rPr lang="x-none" dirty="0" smtClean="0"/>
              <a:t>пнеумоторакс</a:t>
            </a:r>
            <a:endParaRPr lang="sr-Latn-CS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x-none" dirty="0" smtClean="0"/>
              <a:t>Масивни</a:t>
            </a:r>
            <a:r>
              <a:rPr lang="sr-Latn-CS" dirty="0" smtClean="0"/>
              <a:t> </a:t>
            </a:r>
            <a:r>
              <a:rPr lang="x-none" dirty="0" smtClean="0"/>
              <a:t>хемоторакс </a:t>
            </a:r>
            <a:r>
              <a:rPr lang="sr-Latn-CS" dirty="0" smtClean="0"/>
              <a:t>(1500</a:t>
            </a:r>
            <a:r>
              <a:rPr lang="x-none" dirty="0" smtClean="0"/>
              <a:t>мл</a:t>
            </a:r>
            <a:r>
              <a:rPr lang="sr-Latn-CS" dirty="0" smtClean="0"/>
              <a:t> </a:t>
            </a:r>
            <a:r>
              <a:rPr lang="x-none" dirty="0" smtClean="0"/>
              <a:t>крви</a:t>
            </a:r>
            <a:r>
              <a:rPr lang="sr-Latn-CS" dirty="0" smtClean="0"/>
              <a:t>)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x-none" dirty="0" smtClean="0"/>
              <a:t>Торакални</a:t>
            </a:r>
            <a:r>
              <a:rPr lang="sr-Latn-CS" dirty="0" smtClean="0"/>
              <a:t> </a:t>
            </a:r>
            <a:r>
              <a:rPr lang="x-none" dirty="0" smtClean="0"/>
              <a:t>капак</a:t>
            </a:r>
            <a:endParaRPr lang="sr-Latn-CS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x-none" dirty="0" smtClean="0"/>
              <a:t>Срчана</a:t>
            </a:r>
            <a:r>
              <a:rPr lang="sr-Latn-CS" dirty="0" smtClean="0"/>
              <a:t> </a:t>
            </a:r>
            <a:r>
              <a:rPr lang="x-none" dirty="0" smtClean="0"/>
              <a:t>тампон</a:t>
            </a:r>
            <a:r>
              <a:rPr lang="sr-Latn-CS" dirty="0" smtClean="0"/>
              <a:t>a</a:t>
            </a:r>
            <a:r>
              <a:rPr lang="x-none" dirty="0" smtClean="0"/>
              <a:t>д</a:t>
            </a:r>
            <a:r>
              <a:rPr lang="sr-Latn-CS" dirty="0" smtClean="0"/>
              <a:t>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x-none" sz="4000" dirty="0" smtClean="0"/>
              <a:t>Хитне</a:t>
            </a:r>
            <a:r>
              <a:rPr lang="sr-Latn-CS" sz="4000" dirty="0" smtClean="0"/>
              <a:t> </a:t>
            </a:r>
            <a:r>
              <a:rPr lang="x-none" sz="4000" dirty="0" smtClean="0"/>
              <a:t>животноспашавајуће</a:t>
            </a:r>
            <a:r>
              <a:rPr lang="sr-Latn-CS" sz="4000" dirty="0" smtClean="0"/>
              <a:t> </a:t>
            </a:r>
            <a:r>
              <a:rPr lang="x-none" sz="4000" dirty="0" smtClean="0"/>
              <a:t>интервенције</a:t>
            </a:r>
            <a:endParaRPr lang="en-US" sz="4000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Ендотрахеална</a:t>
            </a:r>
            <a:r>
              <a:rPr lang="sr-Latn-CS" dirty="0" smtClean="0"/>
              <a:t> </a:t>
            </a:r>
            <a:r>
              <a:rPr lang="x-none" dirty="0" smtClean="0"/>
              <a:t>интубација</a:t>
            </a:r>
            <a:endParaRPr lang="sr-Latn-CS" dirty="0" smtClean="0"/>
          </a:p>
          <a:p>
            <a:pPr eaLnBrk="1" hangingPunct="1"/>
            <a:r>
              <a:rPr lang="sr-Latn-CS" dirty="0" smtClean="0"/>
              <a:t>Cricothyroidotomia</a:t>
            </a:r>
          </a:p>
          <a:p>
            <a:pPr eaLnBrk="1" hangingPunct="1"/>
            <a:r>
              <a:rPr lang="sr-Latn-CS" dirty="0" smtClean="0"/>
              <a:t>Needle </a:t>
            </a:r>
            <a:r>
              <a:rPr lang="x-none" dirty="0" smtClean="0"/>
              <a:t>декомпресија</a:t>
            </a:r>
            <a:r>
              <a:rPr lang="sr-Latn-CS" dirty="0" smtClean="0"/>
              <a:t>, </a:t>
            </a:r>
            <a:r>
              <a:rPr lang="x-none" dirty="0" smtClean="0"/>
              <a:t>или</a:t>
            </a:r>
            <a:r>
              <a:rPr lang="sr-Latn-CS" dirty="0" smtClean="0"/>
              <a:t> </a:t>
            </a:r>
            <a:r>
              <a:rPr lang="x-none" dirty="0" smtClean="0"/>
              <a:t>грудна</a:t>
            </a:r>
            <a:r>
              <a:rPr lang="sr-Latn-CS" dirty="0" smtClean="0"/>
              <a:t> </a:t>
            </a:r>
            <a:r>
              <a:rPr lang="x-none" dirty="0" smtClean="0"/>
              <a:t>дренажа</a:t>
            </a:r>
            <a:endParaRPr lang="sr-Latn-CS" dirty="0" smtClean="0"/>
          </a:p>
          <a:p>
            <a:pPr eaLnBrk="1" hangingPunct="1"/>
            <a:r>
              <a:rPr lang="x-none" dirty="0" smtClean="0"/>
              <a:t>Ресусцитативна</a:t>
            </a:r>
            <a:r>
              <a:rPr lang="sr-Latn-CS" dirty="0" smtClean="0"/>
              <a:t> </a:t>
            </a:r>
            <a:r>
              <a:rPr lang="x-none" dirty="0" smtClean="0"/>
              <a:t>торакотмија</a:t>
            </a:r>
            <a:r>
              <a:rPr lang="sr-Latn-CS" dirty="0" smtClean="0"/>
              <a:t> (</a:t>
            </a:r>
            <a:r>
              <a:rPr lang="x-none" dirty="0" smtClean="0"/>
              <a:t>иницијална</a:t>
            </a:r>
            <a:r>
              <a:rPr lang="sr-Latn-CS" dirty="0" smtClean="0"/>
              <a:t> </a:t>
            </a:r>
            <a:r>
              <a:rPr lang="x-none" dirty="0" smtClean="0"/>
              <a:t>дренажа</a:t>
            </a:r>
            <a:r>
              <a:rPr lang="sr-Latn-CS" dirty="0" smtClean="0"/>
              <a:t> 1500</a:t>
            </a:r>
            <a:r>
              <a:rPr lang="x-none" dirty="0" smtClean="0"/>
              <a:t>мл</a:t>
            </a:r>
            <a:r>
              <a:rPr lang="sr-Latn-CS" dirty="0" smtClean="0"/>
              <a:t>, </a:t>
            </a:r>
            <a:r>
              <a:rPr lang="x-none" dirty="0" smtClean="0"/>
              <a:t>потом</a:t>
            </a:r>
            <a:r>
              <a:rPr lang="sr-Latn-CS" dirty="0" smtClean="0"/>
              <a:t> </a:t>
            </a:r>
            <a:r>
              <a:rPr lang="x-none" dirty="0" smtClean="0"/>
              <a:t>сатна</a:t>
            </a:r>
            <a:r>
              <a:rPr lang="sr-Latn-CS" dirty="0" smtClean="0"/>
              <a:t> &gt;250</a:t>
            </a:r>
            <a:r>
              <a:rPr lang="x-none" dirty="0" smtClean="0"/>
              <a:t>мл</a:t>
            </a:r>
            <a:r>
              <a:rPr lang="sr-Latn-CS" dirty="0" smtClean="0"/>
              <a:t>, </a:t>
            </a:r>
            <a:r>
              <a:rPr lang="x-none" dirty="0" smtClean="0"/>
              <a:t>неколико</a:t>
            </a:r>
            <a:r>
              <a:rPr lang="sr-Latn-CS" dirty="0" smtClean="0"/>
              <a:t> </a:t>
            </a:r>
            <a:r>
              <a:rPr lang="x-none" dirty="0" smtClean="0"/>
              <a:t>сати</a:t>
            </a:r>
            <a:r>
              <a:rPr lang="sr-Latn-CS" dirty="0" smtClean="0"/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Лечење</a:t>
            </a:r>
            <a:endParaRPr lang="en-US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Прелом</a:t>
            </a:r>
            <a:r>
              <a:rPr lang="sr-Latn-CS" dirty="0" smtClean="0"/>
              <a:t> </a:t>
            </a:r>
            <a:r>
              <a:rPr lang="x-none" dirty="0" smtClean="0"/>
              <a:t>ребара</a:t>
            </a:r>
            <a:r>
              <a:rPr lang="sr-Latn-CS" dirty="0" smtClean="0"/>
              <a:t>- </a:t>
            </a:r>
            <a:r>
              <a:rPr lang="x-none" dirty="0" smtClean="0"/>
              <a:t>Т</a:t>
            </a:r>
            <a:r>
              <a:rPr lang="en-US" dirty="0" smtClean="0"/>
              <a:t>h</a:t>
            </a:r>
            <a:r>
              <a:rPr lang="sr-Latn-CS" dirty="0" smtClean="0"/>
              <a:t> </a:t>
            </a:r>
            <a:r>
              <a:rPr lang="x-none" dirty="0" smtClean="0"/>
              <a:t>бола</a:t>
            </a:r>
            <a:r>
              <a:rPr lang="sr-Latn-CS" dirty="0" smtClean="0"/>
              <a:t>- </a:t>
            </a:r>
            <a:r>
              <a:rPr lang="x-none" dirty="0" smtClean="0"/>
              <a:t>парентенално</a:t>
            </a:r>
            <a:r>
              <a:rPr lang="sr-Latn-CS" dirty="0" smtClean="0"/>
              <a:t> </a:t>
            </a:r>
            <a:r>
              <a:rPr lang="x-none" dirty="0" smtClean="0"/>
              <a:t>опиоиди</a:t>
            </a:r>
            <a:r>
              <a:rPr lang="sr-Latn-CS" dirty="0" smtClean="0"/>
              <a:t>, </a:t>
            </a:r>
            <a:r>
              <a:rPr lang="x-none" dirty="0" smtClean="0"/>
              <a:t>епидурални</a:t>
            </a:r>
            <a:r>
              <a:rPr lang="sr-Latn-CS" dirty="0" smtClean="0"/>
              <a:t> </a:t>
            </a:r>
            <a:r>
              <a:rPr lang="x-none" dirty="0" smtClean="0"/>
              <a:t>катетер</a:t>
            </a:r>
            <a:r>
              <a:rPr lang="sr-Latn-CS" dirty="0" smtClean="0"/>
              <a:t>; </a:t>
            </a:r>
            <a:r>
              <a:rPr lang="x-none" dirty="0" smtClean="0"/>
              <a:t>торакални</a:t>
            </a:r>
            <a:r>
              <a:rPr lang="sr-Latn-CS" dirty="0" smtClean="0"/>
              <a:t> </a:t>
            </a:r>
            <a:r>
              <a:rPr lang="x-none" dirty="0" smtClean="0"/>
              <a:t>капак</a:t>
            </a:r>
            <a:r>
              <a:rPr lang="sr-Latn-CS" dirty="0" smtClean="0"/>
              <a:t> – </a:t>
            </a:r>
            <a:r>
              <a:rPr lang="x-none" dirty="0" smtClean="0"/>
              <a:t>механичка</a:t>
            </a:r>
            <a:r>
              <a:rPr lang="sr-Latn-CS" dirty="0" smtClean="0"/>
              <a:t> </a:t>
            </a:r>
            <a:r>
              <a:rPr lang="x-none" dirty="0" smtClean="0"/>
              <a:t>вентилација</a:t>
            </a:r>
            <a:r>
              <a:rPr lang="sr-Latn-CS" dirty="0" smtClean="0"/>
              <a:t>?</a:t>
            </a:r>
          </a:p>
          <a:p>
            <a:pPr eaLnBrk="1" hangingPunct="1"/>
            <a:r>
              <a:rPr lang="x-none" dirty="0" smtClean="0"/>
              <a:t>Пнеумоторакс </a:t>
            </a:r>
            <a:r>
              <a:rPr lang="sr-Latn-CS" dirty="0" smtClean="0"/>
              <a:t>- </a:t>
            </a:r>
            <a:r>
              <a:rPr lang="x-none" dirty="0" smtClean="0"/>
              <a:t>грудна</a:t>
            </a:r>
            <a:r>
              <a:rPr lang="sr-Latn-CS" dirty="0" smtClean="0"/>
              <a:t> </a:t>
            </a:r>
            <a:r>
              <a:rPr lang="x-none" dirty="0" smtClean="0"/>
              <a:t>дренажа</a:t>
            </a:r>
            <a:endParaRPr lang="sr-Latn-CS" dirty="0" smtClean="0"/>
          </a:p>
          <a:p>
            <a:pPr eaLnBrk="1" hangingPunct="1"/>
            <a:r>
              <a:rPr lang="x-none" dirty="0" smtClean="0"/>
              <a:t>Отворени</a:t>
            </a:r>
            <a:r>
              <a:rPr lang="sr-Latn-CS" dirty="0" smtClean="0"/>
              <a:t> </a:t>
            </a:r>
            <a:r>
              <a:rPr lang="x-none" dirty="0" smtClean="0"/>
              <a:t>пнеумоторакс </a:t>
            </a:r>
            <a:r>
              <a:rPr lang="sr-Latn-CS" dirty="0" smtClean="0"/>
              <a:t>- </a:t>
            </a:r>
            <a:r>
              <a:rPr lang="x-none" dirty="0" smtClean="0"/>
              <a:t>оклузивни</a:t>
            </a:r>
            <a:r>
              <a:rPr lang="sr-Latn-CS" dirty="0" smtClean="0"/>
              <a:t> </a:t>
            </a:r>
            <a:r>
              <a:rPr lang="x-none" dirty="0" smtClean="0"/>
              <a:t>завој</a:t>
            </a:r>
            <a:r>
              <a:rPr lang="sr-Latn-CS" dirty="0" smtClean="0"/>
              <a:t>, </a:t>
            </a:r>
            <a:r>
              <a:rPr lang="x-none" dirty="0" smtClean="0"/>
              <a:t>грудна</a:t>
            </a:r>
            <a:r>
              <a:rPr lang="sr-Latn-CS" dirty="0" smtClean="0"/>
              <a:t> </a:t>
            </a:r>
            <a:r>
              <a:rPr lang="x-none" dirty="0" smtClean="0"/>
              <a:t>дренажа</a:t>
            </a:r>
            <a:endParaRPr lang="sr-Latn-C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Лечење</a:t>
            </a:r>
            <a:endParaRPr lang="en-US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Контузија</a:t>
            </a:r>
            <a:r>
              <a:rPr lang="sr-Latn-CS" dirty="0" smtClean="0"/>
              <a:t> </a:t>
            </a:r>
            <a:r>
              <a:rPr lang="x-none" dirty="0" smtClean="0"/>
              <a:t>плућа</a:t>
            </a:r>
            <a:r>
              <a:rPr lang="sr-Latn-CS" dirty="0" smtClean="0"/>
              <a:t>- </a:t>
            </a:r>
            <a:r>
              <a:rPr lang="x-none" dirty="0" smtClean="0"/>
              <a:t>оксигенотерапија</a:t>
            </a:r>
            <a:r>
              <a:rPr lang="sr-Latn-CS" dirty="0" smtClean="0"/>
              <a:t>, </a:t>
            </a:r>
            <a:r>
              <a:rPr lang="x-none" dirty="0" smtClean="0"/>
              <a:t>по</a:t>
            </a:r>
            <a:r>
              <a:rPr lang="sr-Latn-CS" dirty="0" smtClean="0"/>
              <a:t> </a:t>
            </a:r>
            <a:r>
              <a:rPr lang="x-none" dirty="0" smtClean="0"/>
              <a:t>потреби</a:t>
            </a:r>
            <a:r>
              <a:rPr lang="sr-Latn-CS" dirty="0" smtClean="0"/>
              <a:t> </a:t>
            </a:r>
            <a:r>
              <a:rPr lang="x-none" dirty="0" smtClean="0"/>
              <a:t>механичка</a:t>
            </a:r>
            <a:r>
              <a:rPr lang="sr-Latn-CS" dirty="0" smtClean="0"/>
              <a:t> </a:t>
            </a:r>
            <a:r>
              <a:rPr lang="x-none" dirty="0" smtClean="0"/>
              <a:t>вентилација</a:t>
            </a:r>
            <a:endParaRPr lang="sr-Latn-CS" dirty="0" smtClean="0"/>
          </a:p>
          <a:p>
            <a:pPr eaLnBrk="1" hangingPunct="1"/>
            <a:r>
              <a:rPr lang="x-none" dirty="0" smtClean="0"/>
              <a:t>АРДС</a:t>
            </a:r>
            <a:r>
              <a:rPr lang="sr-Latn-CS" dirty="0" smtClean="0"/>
              <a:t> (</a:t>
            </a:r>
            <a:r>
              <a:rPr lang="x-none" dirty="0" smtClean="0"/>
              <a:t>политраума</a:t>
            </a:r>
            <a:r>
              <a:rPr lang="sr-Latn-CS" dirty="0" smtClean="0"/>
              <a:t>, </a:t>
            </a:r>
            <a:r>
              <a:rPr lang="x-none" dirty="0" smtClean="0"/>
              <a:t>масивна</a:t>
            </a:r>
            <a:r>
              <a:rPr lang="sr-Latn-CS" dirty="0" smtClean="0"/>
              <a:t> </a:t>
            </a:r>
            <a:r>
              <a:rPr lang="x-none" dirty="0" smtClean="0"/>
              <a:t>трансфузија</a:t>
            </a:r>
            <a:r>
              <a:rPr lang="sr-Latn-CS" dirty="0" smtClean="0"/>
              <a:t>, </a:t>
            </a:r>
            <a:r>
              <a:rPr lang="x-none" dirty="0" smtClean="0"/>
              <a:t>сепса</a:t>
            </a:r>
            <a:r>
              <a:rPr lang="sr-Latn-CS" dirty="0" smtClean="0"/>
              <a:t>,</a:t>
            </a:r>
          </a:p>
          <a:p>
            <a:pPr eaLnBrk="1" hangingPunct="1"/>
            <a:r>
              <a:rPr lang="x-none" dirty="0" smtClean="0"/>
              <a:t>Повреде</a:t>
            </a:r>
            <a:r>
              <a:rPr lang="sr-Latn-CS" dirty="0" smtClean="0"/>
              <a:t> </a:t>
            </a:r>
            <a:r>
              <a:rPr lang="x-none" dirty="0" smtClean="0"/>
              <a:t>трахеје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главних</a:t>
            </a:r>
            <a:r>
              <a:rPr lang="sr-Latn-CS" dirty="0" smtClean="0"/>
              <a:t> </a:t>
            </a:r>
            <a:r>
              <a:rPr lang="x-none" dirty="0" smtClean="0"/>
              <a:t>бронха</a:t>
            </a:r>
            <a:r>
              <a:rPr lang="sr-Latn-CS" dirty="0" smtClean="0"/>
              <a:t>- </a:t>
            </a:r>
            <a:r>
              <a:rPr lang="x-none" dirty="0" smtClean="0"/>
              <a:t>хитно</a:t>
            </a:r>
            <a:r>
              <a:rPr lang="sr-Latn-CS" dirty="0" smtClean="0"/>
              <a:t> </a:t>
            </a:r>
            <a:r>
              <a:rPr lang="x-none" dirty="0" smtClean="0"/>
              <a:t>оперативно</a:t>
            </a:r>
            <a:r>
              <a:rPr lang="sr-Latn-CS" dirty="0" smtClean="0"/>
              <a:t> </a:t>
            </a:r>
            <a:r>
              <a:rPr lang="x-none" dirty="0" smtClean="0"/>
              <a:t>збрињавање</a:t>
            </a:r>
            <a:endParaRPr lang="sr-Latn-CS" dirty="0" smtClean="0"/>
          </a:p>
          <a:p>
            <a:pPr eaLnBrk="1" hangingPunct="1"/>
            <a:r>
              <a:rPr lang="x-none" dirty="0" smtClean="0"/>
              <a:t>Повреде</a:t>
            </a:r>
            <a:r>
              <a:rPr lang="sr-Latn-CS" dirty="0" smtClean="0"/>
              <a:t> </a:t>
            </a:r>
            <a:r>
              <a:rPr lang="x-none" dirty="0" smtClean="0"/>
              <a:t>срца</a:t>
            </a:r>
            <a:r>
              <a:rPr lang="sr-Latn-CS" dirty="0" smtClean="0"/>
              <a:t>, </a:t>
            </a:r>
            <a:r>
              <a:rPr lang="x-none" dirty="0" smtClean="0"/>
              <a:t>аорте</a:t>
            </a:r>
            <a:r>
              <a:rPr lang="sr-Latn-CS" dirty="0" smtClean="0"/>
              <a:t>, </a:t>
            </a:r>
            <a:r>
              <a:rPr lang="x-none" dirty="0" smtClean="0"/>
              <a:t>дијафрагме</a:t>
            </a:r>
            <a:r>
              <a:rPr lang="sr-Latn-CS" dirty="0" smtClean="0"/>
              <a:t>, </a:t>
            </a:r>
            <a:r>
              <a:rPr lang="x-none" dirty="0" smtClean="0"/>
              <a:t>једњака </a:t>
            </a:r>
            <a:r>
              <a:rPr lang="sr-Latn-CS" dirty="0" smtClean="0"/>
              <a:t>- </a:t>
            </a:r>
            <a:r>
              <a:rPr lang="x-none" dirty="0" smtClean="0"/>
              <a:t>оперативно</a:t>
            </a:r>
            <a:r>
              <a:rPr lang="sr-Latn-CS" dirty="0" smtClean="0"/>
              <a:t> </a:t>
            </a:r>
            <a:r>
              <a:rPr lang="x-none" dirty="0" smtClean="0"/>
              <a:t>лечење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ЗАКЉУЧАК</a:t>
            </a:r>
            <a:endParaRPr lang="en-US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Дефинитивно</a:t>
            </a:r>
            <a:r>
              <a:rPr lang="sr-Latn-CS" dirty="0" smtClean="0"/>
              <a:t> </a:t>
            </a:r>
            <a:r>
              <a:rPr lang="x-none" dirty="0" smtClean="0"/>
              <a:t>збрињавање</a:t>
            </a:r>
            <a:r>
              <a:rPr lang="sr-Latn-CS" dirty="0" smtClean="0"/>
              <a:t> </a:t>
            </a:r>
            <a:r>
              <a:rPr lang="x-none" dirty="0" smtClean="0"/>
              <a:t>трауматизованог</a:t>
            </a:r>
            <a:r>
              <a:rPr lang="sr-Latn-CS" dirty="0" smtClean="0"/>
              <a:t>= </a:t>
            </a:r>
            <a:r>
              <a:rPr lang="x-none" dirty="0" smtClean="0"/>
              <a:t>хируршки</a:t>
            </a:r>
            <a:r>
              <a:rPr lang="sr-Latn-CS" dirty="0" smtClean="0"/>
              <a:t> </a:t>
            </a:r>
            <a:r>
              <a:rPr lang="x-none" dirty="0" smtClean="0"/>
              <a:t>нож</a:t>
            </a:r>
            <a:endParaRPr lang="sr-Latn-CS" dirty="0" smtClean="0"/>
          </a:p>
          <a:p>
            <a:pPr eaLnBrk="1" hangingPunct="1"/>
            <a:r>
              <a:rPr lang="x-none" dirty="0" smtClean="0"/>
              <a:t>Кратко</a:t>
            </a:r>
            <a:r>
              <a:rPr lang="sr-Latn-CS" dirty="0" smtClean="0"/>
              <a:t> </a:t>
            </a:r>
            <a:r>
              <a:rPr lang="x-none" dirty="0" smtClean="0"/>
              <a:t>време</a:t>
            </a:r>
            <a:r>
              <a:rPr lang="sr-Latn-CS" dirty="0" smtClean="0"/>
              <a:t> </a:t>
            </a:r>
            <a:r>
              <a:rPr lang="x-none" dirty="0" smtClean="0"/>
              <a:t>до</a:t>
            </a:r>
            <a:r>
              <a:rPr lang="sr-Latn-CS" dirty="0" smtClean="0"/>
              <a:t> </a:t>
            </a:r>
            <a:r>
              <a:rPr lang="x-none" dirty="0" smtClean="0"/>
              <a:t>операција</a:t>
            </a:r>
            <a:r>
              <a:rPr lang="sr-Latn-CS" dirty="0" smtClean="0"/>
              <a:t>= </a:t>
            </a:r>
            <a:r>
              <a:rPr lang="x-none" dirty="0" smtClean="0"/>
              <a:t>бољи</a:t>
            </a:r>
            <a:r>
              <a:rPr lang="sr-Latn-CS" dirty="0" smtClean="0"/>
              <a:t> </a:t>
            </a:r>
            <a:r>
              <a:rPr lang="x-none" dirty="0" smtClean="0"/>
              <a:t>исход</a:t>
            </a:r>
            <a:endParaRPr lang="sr-Latn-CS" dirty="0" smtClean="0"/>
          </a:p>
          <a:p>
            <a:pPr eaLnBrk="1" hangingPunct="1"/>
            <a:r>
              <a:rPr lang="x-none" dirty="0" smtClean="0"/>
              <a:t>Подршка</a:t>
            </a:r>
            <a:r>
              <a:rPr lang="sr-Latn-CS" dirty="0" smtClean="0"/>
              <a:t> </a:t>
            </a:r>
            <a:r>
              <a:rPr lang="x-none" dirty="0" smtClean="0"/>
              <a:t>вентилацији</a:t>
            </a:r>
            <a:r>
              <a:rPr lang="sr-Latn-CS" dirty="0" smtClean="0"/>
              <a:t>, </a:t>
            </a:r>
            <a:r>
              <a:rPr lang="x-none" dirty="0" smtClean="0"/>
              <a:t>оксигенацији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перфузији</a:t>
            </a:r>
            <a:r>
              <a:rPr lang="sr-Latn-CS" dirty="0" smtClean="0"/>
              <a:t> </a:t>
            </a:r>
            <a:r>
              <a:rPr lang="x-none" dirty="0" smtClean="0"/>
              <a:t>до</a:t>
            </a:r>
            <a:r>
              <a:rPr lang="sr-Latn-CS" dirty="0" smtClean="0"/>
              <a:t> </a:t>
            </a:r>
            <a:r>
              <a:rPr lang="x-none" dirty="0" smtClean="0"/>
              <a:t>деф</a:t>
            </a:r>
            <a:r>
              <a:rPr lang="sr-Latn-CS" dirty="0" smtClean="0"/>
              <a:t> </a:t>
            </a:r>
            <a:r>
              <a:rPr lang="x-none" dirty="0" smtClean="0"/>
              <a:t>збрињавања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Када</a:t>
            </a:r>
            <a:r>
              <a:rPr lang="sr-Latn-CS" dirty="0" smtClean="0"/>
              <a:t> </a:t>
            </a:r>
            <a:r>
              <a:rPr lang="x-none" dirty="0" smtClean="0"/>
              <a:t>повређени</a:t>
            </a:r>
            <a:r>
              <a:rPr lang="sr-Latn-CS" dirty="0" smtClean="0"/>
              <a:t> </a:t>
            </a:r>
            <a:r>
              <a:rPr lang="x-none" dirty="0" smtClean="0"/>
              <a:t>умиру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</p:spPr>
        <p:txBody>
          <a:bodyPr anchor="ctr"/>
          <a:lstStyle/>
          <a:p>
            <a:pPr eaLnBrk="1" hangingPunct="1"/>
            <a:r>
              <a:rPr lang="x-none" dirty="0" smtClean="0"/>
              <a:t>Тренутна</a:t>
            </a:r>
            <a:r>
              <a:rPr lang="sr-Latn-CS" dirty="0" smtClean="0"/>
              <a:t> </a:t>
            </a:r>
            <a:r>
              <a:rPr lang="x-none" dirty="0" smtClean="0"/>
              <a:t>смрт</a:t>
            </a:r>
            <a:r>
              <a:rPr lang="sr-Latn-CS" dirty="0" smtClean="0"/>
              <a:t> (&lt;1 </a:t>
            </a:r>
            <a:r>
              <a:rPr lang="x-none" dirty="0" smtClean="0"/>
              <a:t>сата</a:t>
            </a:r>
            <a:r>
              <a:rPr lang="sr-Latn-CS" dirty="0" smtClean="0"/>
              <a:t>)</a:t>
            </a:r>
          </a:p>
          <a:p>
            <a:pPr eaLnBrk="1" hangingPunct="1"/>
            <a:r>
              <a:rPr lang="x-none" dirty="0" smtClean="0"/>
              <a:t>Рана</a:t>
            </a:r>
            <a:r>
              <a:rPr lang="sr-Latn-CS" dirty="0" smtClean="0"/>
              <a:t> </a:t>
            </a:r>
            <a:r>
              <a:rPr lang="x-none" dirty="0" smtClean="0"/>
              <a:t>смрт</a:t>
            </a:r>
            <a:r>
              <a:rPr lang="sr-Latn-CS" dirty="0" smtClean="0"/>
              <a:t> (1-3 </a:t>
            </a:r>
            <a:r>
              <a:rPr lang="x-none" dirty="0" smtClean="0"/>
              <a:t>сата</a:t>
            </a:r>
            <a:r>
              <a:rPr lang="sr-Latn-CS" dirty="0" smtClean="0"/>
              <a:t>)</a:t>
            </a:r>
          </a:p>
          <a:p>
            <a:pPr eaLnBrk="1" hangingPunct="1"/>
            <a:r>
              <a:rPr lang="x-none" dirty="0" smtClean="0"/>
              <a:t>Касна</a:t>
            </a:r>
            <a:r>
              <a:rPr lang="sr-Latn-CS" dirty="0" smtClean="0"/>
              <a:t> (2-4 </a:t>
            </a:r>
            <a:r>
              <a:rPr lang="x-none" dirty="0" smtClean="0"/>
              <a:t>недеље</a:t>
            </a:r>
            <a:r>
              <a:rPr lang="sr-Latn-CS" dirty="0" smtClean="0"/>
              <a:t>)</a:t>
            </a:r>
          </a:p>
          <a:p>
            <a:pPr eaLnBrk="1" hangingPunct="1">
              <a:buFontTx/>
              <a:buNone/>
            </a:pPr>
            <a:r>
              <a:rPr lang="sr-Latn-CS" dirty="0" smtClean="0"/>
              <a:t>  </a:t>
            </a:r>
          </a:p>
          <a:p>
            <a:pPr algn="ctr" eaLnBrk="1" hangingPunct="1">
              <a:buFontTx/>
              <a:buNone/>
            </a:pPr>
            <a:r>
              <a:rPr lang="x-none" dirty="0" smtClean="0">
                <a:solidFill>
                  <a:schemeClr val="folHlink"/>
                </a:solidFill>
              </a:rPr>
              <a:t>Тримодална</a:t>
            </a:r>
            <a:r>
              <a:rPr lang="sr-Latn-CS" dirty="0" smtClean="0">
                <a:solidFill>
                  <a:schemeClr val="folHlink"/>
                </a:solidFill>
              </a:rPr>
              <a:t> </a:t>
            </a:r>
            <a:r>
              <a:rPr lang="x-none" dirty="0" smtClean="0">
                <a:solidFill>
                  <a:schemeClr val="folHlink"/>
                </a:solidFill>
              </a:rPr>
              <a:t>дистрибуција</a:t>
            </a:r>
            <a:endParaRPr lang="en-US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8153400" cy="944562"/>
          </a:xfrm>
        </p:spPr>
        <p:txBody>
          <a:bodyPr/>
          <a:lstStyle/>
          <a:p>
            <a:pPr eaLnBrk="1" hangingPunct="1"/>
            <a:r>
              <a:rPr lang="x-none" dirty="0" smtClean="0"/>
              <a:t>Тренутна</a:t>
            </a:r>
            <a:r>
              <a:rPr lang="sr-Latn-CS" dirty="0" smtClean="0"/>
              <a:t> </a:t>
            </a:r>
            <a:r>
              <a:rPr lang="x-none" dirty="0" smtClean="0"/>
              <a:t>смрт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Губитак</a:t>
            </a:r>
            <a:r>
              <a:rPr lang="sr-Latn-CS" dirty="0" smtClean="0"/>
              <a:t> </a:t>
            </a:r>
            <a:r>
              <a:rPr lang="x-none" dirty="0" smtClean="0"/>
              <a:t>дисајног</a:t>
            </a:r>
            <a:r>
              <a:rPr lang="sr-Latn-CS" dirty="0" smtClean="0"/>
              <a:t> </a:t>
            </a:r>
            <a:r>
              <a:rPr lang="x-none" dirty="0" smtClean="0"/>
              <a:t>пута</a:t>
            </a:r>
            <a:endParaRPr lang="sr-Latn-CS" dirty="0" smtClean="0"/>
          </a:p>
          <a:p>
            <a:pPr eaLnBrk="1" hangingPunct="1"/>
            <a:r>
              <a:rPr lang="x-none" dirty="0" smtClean="0"/>
              <a:t>Повреда</a:t>
            </a:r>
            <a:r>
              <a:rPr lang="sr-Latn-CS" dirty="0" smtClean="0"/>
              <a:t> </a:t>
            </a:r>
            <a:r>
              <a:rPr lang="x-none" dirty="0" smtClean="0"/>
              <a:t>можданог</a:t>
            </a:r>
            <a:r>
              <a:rPr lang="sr-Latn-CS" dirty="0" smtClean="0"/>
              <a:t> </a:t>
            </a:r>
            <a:r>
              <a:rPr lang="x-none" dirty="0" smtClean="0"/>
              <a:t>стабла</a:t>
            </a:r>
            <a:endParaRPr lang="sr-Latn-CS" dirty="0" smtClean="0"/>
          </a:p>
          <a:p>
            <a:pPr eaLnBrk="1" hangingPunct="1"/>
            <a:r>
              <a:rPr lang="x-none" dirty="0" smtClean="0"/>
              <a:t>Високе</a:t>
            </a:r>
            <a:r>
              <a:rPr lang="sr-Latn-CS" dirty="0" smtClean="0"/>
              <a:t> </a:t>
            </a:r>
            <a:r>
              <a:rPr lang="x-none" dirty="0" smtClean="0"/>
              <a:t>лезије</a:t>
            </a:r>
            <a:r>
              <a:rPr lang="sr-Latn-CS" dirty="0" smtClean="0"/>
              <a:t> </a:t>
            </a:r>
            <a:r>
              <a:rPr lang="x-none" dirty="0" smtClean="0"/>
              <a:t>вратне</a:t>
            </a:r>
            <a:r>
              <a:rPr lang="sr-Latn-CS" dirty="0" smtClean="0"/>
              <a:t> </a:t>
            </a:r>
            <a:r>
              <a:rPr lang="x-none" dirty="0" smtClean="0"/>
              <a:t>кичме</a:t>
            </a:r>
            <a:endParaRPr lang="sr-Latn-CS" dirty="0" smtClean="0"/>
          </a:p>
          <a:p>
            <a:pPr eaLnBrk="1" hangingPunct="1"/>
            <a:r>
              <a:rPr lang="x-none" dirty="0" smtClean="0"/>
              <a:t>Руптура</a:t>
            </a:r>
            <a:r>
              <a:rPr lang="sr-Latn-CS" dirty="0" smtClean="0"/>
              <a:t> </a:t>
            </a:r>
            <a:r>
              <a:rPr lang="x-none" dirty="0" smtClean="0"/>
              <a:t>срца</a:t>
            </a:r>
            <a:r>
              <a:rPr lang="sr-Latn-CS" dirty="0" smtClean="0"/>
              <a:t>/</a:t>
            </a:r>
            <a:r>
              <a:rPr lang="x-none" dirty="0" smtClean="0"/>
              <a:t>аорте</a:t>
            </a:r>
            <a:endParaRPr lang="sr-Latn-CS" dirty="0" smtClean="0"/>
          </a:p>
          <a:p>
            <a:pPr eaLnBrk="1" hangingPunct="1">
              <a:buFontTx/>
              <a:buNone/>
            </a:pPr>
            <a:endParaRPr lang="sr-Latn-CS" dirty="0" smtClean="0"/>
          </a:p>
          <a:p>
            <a:pPr eaLnBrk="1" hangingPunct="1">
              <a:buFontTx/>
              <a:buNone/>
            </a:pPr>
            <a:r>
              <a:rPr lang="x-none" i="1" dirty="0" smtClean="0">
                <a:solidFill>
                  <a:schemeClr val="folHlink"/>
                </a:solidFill>
              </a:rPr>
              <a:t>Шта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се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може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учинити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у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превенцији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ових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смрти</a:t>
            </a:r>
            <a:r>
              <a:rPr lang="sr-Latn-CS" i="1" dirty="0" smtClean="0">
                <a:solidFill>
                  <a:schemeClr val="folHlink"/>
                </a:solidFill>
              </a:rPr>
              <a:t>?</a:t>
            </a:r>
          </a:p>
          <a:p>
            <a:pPr eaLnBrk="1" hangingPunct="1">
              <a:buFontTx/>
              <a:buNone/>
            </a:pPr>
            <a:r>
              <a:rPr lang="x-none" i="1" dirty="0" smtClean="0">
                <a:solidFill>
                  <a:schemeClr val="folHlink"/>
                </a:solidFill>
              </a:rPr>
              <a:t>Улога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Хитних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служби</a:t>
            </a:r>
            <a:r>
              <a:rPr lang="sr-Latn-CS" i="1" dirty="0" smtClean="0">
                <a:solidFill>
                  <a:schemeClr val="folHlink"/>
                </a:solidFill>
              </a:rPr>
              <a:t>?</a:t>
            </a:r>
            <a:endParaRPr lang="en-US" i="1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Рана</a:t>
            </a:r>
            <a:r>
              <a:rPr lang="sr-Latn-CS" dirty="0" smtClean="0"/>
              <a:t> </a:t>
            </a:r>
            <a:r>
              <a:rPr lang="x-none" dirty="0" smtClean="0"/>
              <a:t>смрт</a:t>
            </a:r>
            <a:r>
              <a:rPr lang="sr-Latn-CS" dirty="0" smtClean="0"/>
              <a:t> (1-3 </a:t>
            </a:r>
            <a:r>
              <a:rPr lang="x-none" dirty="0" smtClean="0"/>
              <a:t>сата</a:t>
            </a:r>
            <a:r>
              <a:rPr lang="sr-Latn-CS" dirty="0" smtClean="0"/>
              <a:t>)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449763"/>
          </a:xfrm>
        </p:spPr>
        <p:txBody>
          <a:bodyPr/>
          <a:lstStyle/>
          <a:p>
            <a:pPr eaLnBrk="1" hangingPunct="1"/>
            <a:r>
              <a:rPr lang="x-none" dirty="0" smtClean="0"/>
              <a:t>Епи</a:t>
            </a:r>
            <a:r>
              <a:rPr lang="sr-Latn-CS" dirty="0" smtClean="0"/>
              <a:t>/</a:t>
            </a:r>
            <a:r>
              <a:rPr lang="x-none" dirty="0" smtClean="0"/>
              <a:t>субдурални</a:t>
            </a:r>
            <a:r>
              <a:rPr lang="sr-Latn-CS" dirty="0" smtClean="0"/>
              <a:t> </a:t>
            </a:r>
            <a:r>
              <a:rPr lang="x-none" dirty="0" smtClean="0"/>
              <a:t>хематом</a:t>
            </a:r>
            <a:endParaRPr lang="sr-Latn-CS" dirty="0" smtClean="0"/>
          </a:p>
          <a:p>
            <a:pPr eaLnBrk="1" hangingPunct="1"/>
            <a:r>
              <a:rPr lang="x-none" dirty="0" smtClean="0"/>
              <a:t>Хемо</a:t>
            </a:r>
            <a:r>
              <a:rPr lang="sr-Latn-CS" dirty="0" smtClean="0"/>
              <a:t>/</a:t>
            </a:r>
            <a:r>
              <a:rPr lang="x-none" dirty="0" smtClean="0"/>
              <a:t>пнеумоторакс</a:t>
            </a:r>
            <a:endParaRPr lang="sr-Latn-CS" dirty="0" smtClean="0"/>
          </a:p>
          <a:p>
            <a:pPr eaLnBrk="1" hangingPunct="1"/>
            <a:r>
              <a:rPr lang="x-none" dirty="0" smtClean="0"/>
              <a:t>Интра</a:t>
            </a:r>
            <a:r>
              <a:rPr lang="sr-Latn-CS" dirty="0" smtClean="0"/>
              <a:t>-</a:t>
            </a:r>
            <a:r>
              <a:rPr lang="x-none" dirty="0" smtClean="0"/>
              <a:t>абдоминално</a:t>
            </a:r>
            <a:r>
              <a:rPr lang="sr-Latn-CS" dirty="0" smtClean="0"/>
              <a:t> </a:t>
            </a:r>
            <a:r>
              <a:rPr lang="x-none" dirty="0" smtClean="0"/>
              <a:t>крвављење</a:t>
            </a:r>
            <a:endParaRPr lang="sr-Latn-CS" dirty="0" smtClean="0"/>
          </a:p>
          <a:p>
            <a:pPr eaLnBrk="1" hangingPunct="1"/>
            <a:r>
              <a:rPr lang="x-none" dirty="0" smtClean="0"/>
              <a:t>Фрактуре</a:t>
            </a:r>
            <a:r>
              <a:rPr lang="sr-Latn-CS" dirty="0" smtClean="0"/>
              <a:t> </a:t>
            </a:r>
            <a:r>
              <a:rPr lang="x-none" dirty="0" smtClean="0"/>
              <a:t>карлице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фемура</a:t>
            </a:r>
            <a:r>
              <a:rPr lang="sr-Latn-CS" dirty="0" smtClean="0"/>
              <a:t>, </a:t>
            </a:r>
            <a:r>
              <a:rPr lang="x-none" dirty="0" smtClean="0"/>
              <a:t>вишеструке</a:t>
            </a:r>
            <a:r>
              <a:rPr lang="sr-Latn-CS" dirty="0" smtClean="0"/>
              <a:t> </a:t>
            </a:r>
            <a:r>
              <a:rPr lang="x-none" dirty="0" smtClean="0"/>
              <a:t>фрактуре</a:t>
            </a:r>
            <a:r>
              <a:rPr lang="sr-Latn-CS" dirty="0" smtClean="0"/>
              <a:t> </a:t>
            </a:r>
            <a:r>
              <a:rPr lang="x-none" dirty="0" smtClean="0"/>
              <a:t>дугих</a:t>
            </a:r>
            <a:r>
              <a:rPr lang="sr-Latn-CS" dirty="0" smtClean="0"/>
              <a:t> </a:t>
            </a:r>
            <a:r>
              <a:rPr lang="x-none" dirty="0" smtClean="0"/>
              <a:t>костију</a:t>
            </a:r>
            <a:endParaRPr lang="sr-Latn-CS" dirty="0" smtClean="0"/>
          </a:p>
          <a:p>
            <a:pPr eaLnBrk="1" hangingPunct="1">
              <a:buFontTx/>
              <a:buNone/>
            </a:pPr>
            <a:endParaRPr lang="sr-Latn-CS" dirty="0" smtClean="0"/>
          </a:p>
          <a:p>
            <a:pPr algn="ctr" eaLnBrk="1" hangingPunct="1">
              <a:buFontTx/>
              <a:buNone/>
            </a:pPr>
            <a:r>
              <a:rPr lang="x-none" i="1" dirty="0" smtClean="0">
                <a:solidFill>
                  <a:schemeClr val="folHlink"/>
                </a:solidFill>
              </a:rPr>
              <a:t>Зашто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ови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пацијенти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dirty="0" smtClean="0">
                <a:solidFill>
                  <a:schemeClr val="folHlink"/>
                </a:solidFill>
              </a:rPr>
              <a:t>умиру</a:t>
            </a:r>
            <a:r>
              <a:rPr lang="sr-Latn-CS" i="1" dirty="0" smtClean="0">
                <a:solidFill>
                  <a:schemeClr val="folHlink"/>
                </a:solidFill>
              </a:rPr>
              <a:t>?</a:t>
            </a:r>
          </a:p>
          <a:p>
            <a:pPr eaLnBrk="1" hangingPunct="1"/>
            <a:endParaRPr lang="sr-Latn-CS" i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Касна</a:t>
            </a:r>
            <a:r>
              <a:rPr lang="sr-Latn-CS" dirty="0" smtClean="0"/>
              <a:t> </a:t>
            </a:r>
            <a:r>
              <a:rPr lang="x-none" dirty="0" smtClean="0"/>
              <a:t>смрт</a:t>
            </a:r>
            <a:r>
              <a:rPr lang="sr-Latn-CS" dirty="0" smtClean="0"/>
              <a:t> (2-4 </a:t>
            </a:r>
            <a:r>
              <a:rPr lang="x-none" dirty="0" smtClean="0"/>
              <a:t>недеље</a:t>
            </a:r>
            <a:r>
              <a:rPr lang="sr-Latn-CS" dirty="0" smtClean="0"/>
              <a:t>)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667000"/>
            <a:ext cx="8229600" cy="4525963"/>
          </a:xfrm>
        </p:spPr>
        <p:txBody>
          <a:bodyPr/>
          <a:lstStyle/>
          <a:p>
            <a:pPr eaLnBrk="1" hangingPunct="1"/>
            <a:r>
              <a:rPr lang="x-none" dirty="0" smtClean="0"/>
              <a:t>Сепса</a:t>
            </a:r>
            <a:endParaRPr lang="sr-Latn-CS" dirty="0" smtClean="0"/>
          </a:p>
          <a:p>
            <a:pPr eaLnBrk="1" hangingPunct="1"/>
            <a:r>
              <a:rPr lang="sr-Latn-CS" dirty="0" smtClean="0"/>
              <a:t>MODS</a:t>
            </a:r>
          </a:p>
          <a:p>
            <a:pPr eaLnBrk="1" hangingPunct="1">
              <a:buFontTx/>
              <a:buNone/>
            </a:pPr>
            <a:endParaRPr lang="sr-Latn-CS" dirty="0" smtClean="0"/>
          </a:p>
          <a:p>
            <a:pPr algn="ctr" eaLnBrk="1" hangingPunct="1">
              <a:buFontTx/>
              <a:buNone/>
            </a:pPr>
            <a:r>
              <a:rPr lang="x-none" i="1" dirty="0" smtClean="0">
                <a:solidFill>
                  <a:schemeClr val="folHlink"/>
                </a:solidFill>
              </a:rPr>
              <a:t>Како</a:t>
            </a:r>
            <a:r>
              <a:rPr lang="sr-Latn-CS" i="1" dirty="0" smtClean="0">
                <a:solidFill>
                  <a:schemeClr val="folHlink"/>
                </a:solidFill>
              </a:rPr>
              <a:t> o</a:t>
            </a:r>
            <a:r>
              <a:rPr lang="x-none" i="1" dirty="0" smtClean="0">
                <a:solidFill>
                  <a:schemeClr val="folHlink"/>
                </a:solidFill>
              </a:rPr>
              <a:t>ве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x-none" i="1" smtClean="0">
                <a:solidFill>
                  <a:schemeClr val="folHlink"/>
                </a:solidFill>
              </a:rPr>
              <a:t>смрти</a:t>
            </a:r>
            <a:r>
              <a:rPr lang="sr-Latn-CS" i="1" dirty="0" smtClean="0">
                <a:solidFill>
                  <a:schemeClr val="folHlink"/>
                </a:solidFill>
              </a:rPr>
              <a:t> </a:t>
            </a:r>
            <a:r>
              <a:rPr lang="sr-Cyrl-CS" i="1" dirty="0" smtClean="0">
                <a:solidFill>
                  <a:schemeClr val="folHlink"/>
                </a:solidFill>
              </a:rPr>
              <a:t>и</a:t>
            </a:r>
            <a:r>
              <a:rPr lang="x-none" i="1" smtClean="0">
                <a:solidFill>
                  <a:schemeClr val="folHlink"/>
                </a:solidFill>
              </a:rPr>
              <a:t>зб</a:t>
            </a:r>
            <a:r>
              <a:rPr lang="sr-Latn-CS" i="1" dirty="0" smtClean="0">
                <a:solidFill>
                  <a:schemeClr val="folHlink"/>
                </a:solidFill>
              </a:rPr>
              <a:t>e</a:t>
            </a:r>
            <a:r>
              <a:rPr lang="x-none" i="1" smtClean="0">
                <a:solidFill>
                  <a:schemeClr val="folHlink"/>
                </a:solidFill>
              </a:rPr>
              <a:t>ћ</a:t>
            </a:r>
            <a:r>
              <a:rPr lang="sr-Cyrl-CS" i="1" dirty="0" smtClean="0">
                <a:solidFill>
                  <a:schemeClr val="folHlink"/>
                </a:solidFill>
              </a:rPr>
              <a:t>и</a:t>
            </a:r>
            <a:r>
              <a:rPr lang="sr-Latn-CS" i="1" dirty="0" smtClean="0">
                <a:solidFill>
                  <a:schemeClr val="folHlink"/>
                </a:solidFill>
              </a:rPr>
              <a:t>?</a:t>
            </a:r>
            <a:endParaRPr lang="en-US" i="1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z="4000" dirty="0" smtClean="0"/>
              <a:t> </a:t>
            </a:r>
            <a:r>
              <a:rPr lang="x-none" sz="4000" dirty="0" smtClean="0"/>
              <a:t>време</a:t>
            </a:r>
            <a:r>
              <a:rPr lang="sr-Latn-CS" sz="4000" dirty="0" smtClean="0"/>
              <a:t> </a:t>
            </a:r>
            <a:r>
              <a:rPr lang="x-none" sz="4000" dirty="0" smtClean="0"/>
              <a:t>збрињавања</a:t>
            </a:r>
            <a:r>
              <a:rPr lang="sr-Latn-CS" sz="4000" dirty="0" smtClean="0"/>
              <a:t> </a:t>
            </a:r>
            <a:r>
              <a:rPr lang="x-none" sz="4000" dirty="0" smtClean="0"/>
              <a:t>вс</a:t>
            </a:r>
            <a:r>
              <a:rPr lang="sr-Latn-CS" sz="4000" dirty="0" smtClean="0"/>
              <a:t>. </a:t>
            </a:r>
            <a:r>
              <a:rPr lang="x-none" sz="4000" smtClean="0"/>
              <a:t>преживљавањ</a:t>
            </a:r>
            <a:r>
              <a:rPr lang="sr-Cyrl-CS" sz="4000" dirty="0" smtClean="0"/>
              <a:t>е</a:t>
            </a:r>
            <a:endParaRPr 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19400"/>
            <a:ext cx="8229600" cy="4525963"/>
          </a:xfrm>
        </p:spPr>
        <p:txBody>
          <a:bodyPr/>
          <a:lstStyle/>
          <a:p>
            <a:pPr eaLnBrk="1" hangingPunct="1"/>
            <a:r>
              <a:rPr lang="x-none" b="1" dirty="0" smtClean="0">
                <a:solidFill>
                  <a:srgbClr val="FF0000"/>
                </a:solidFill>
              </a:rPr>
              <a:t>Златан</a:t>
            </a:r>
            <a:r>
              <a:rPr lang="sr-Latn-CS" b="1" dirty="0" smtClean="0">
                <a:solidFill>
                  <a:srgbClr val="FF0000"/>
                </a:solidFill>
              </a:rPr>
              <a:t> </a:t>
            </a:r>
            <a:r>
              <a:rPr lang="x-none" b="1" dirty="0" smtClean="0">
                <a:solidFill>
                  <a:srgbClr val="FF0000"/>
                </a:solidFill>
              </a:rPr>
              <a:t>сат</a:t>
            </a:r>
            <a:endParaRPr lang="sr-Latn-CS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Char char="-"/>
            </a:pPr>
            <a:r>
              <a:rPr lang="x-none" dirty="0" smtClean="0"/>
              <a:t>Време</a:t>
            </a:r>
            <a:r>
              <a:rPr lang="sr-Latn-CS" dirty="0" smtClean="0"/>
              <a:t> </a:t>
            </a:r>
            <a:r>
              <a:rPr lang="x-none" dirty="0" smtClean="0"/>
              <a:t>до</a:t>
            </a:r>
            <a:r>
              <a:rPr lang="sr-Latn-CS" dirty="0" smtClean="0"/>
              <a:t> </a:t>
            </a:r>
            <a:r>
              <a:rPr lang="x-none" dirty="0" smtClean="0"/>
              <a:t>стизања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</a:t>
            </a:r>
            <a:r>
              <a:rPr lang="x-none" dirty="0" smtClean="0"/>
              <a:t>операцину</a:t>
            </a:r>
            <a:r>
              <a:rPr lang="sr-Latn-CS" dirty="0" smtClean="0"/>
              <a:t> </a:t>
            </a:r>
            <a:r>
              <a:rPr lang="x-none" dirty="0" smtClean="0"/>
              <a:t>салу</a:t>
            </a:r>
            <a:endParaRPr lang="sr-Latn-CS" dirty="0" smtClean="0"/>
          </a:p>
          <a:p>
            <a:pPr eaLnBrk="1" hangingPunct="1">
              <a:buFontTx/>
              <a:buChar char="-"/>
            </a:pPr>
            <a:r>
              <a:rPr lang="x-none" b="1" dirty="0" smtClean="0"/>
              <a:t>Није</a:t>
            </a:r>
            <a:r>
              <a:rPr lang="sr-Latn-CS" dirty="0" smtClean="0"/>
              <a:t> </a:t>
            </a:r>
            <a:r>
              <a:rPr lang="x-none" dirty="0" smtClean="0"/>
              <a:t>време</a:t>
            </a:r>
            <a:r>
              <a:rPr lang="sr-Latn-CS" dirty="0" smtClean="0"/>
              <a:t> </a:t>
            </a:r>
            <a:r>
              <a:rPr lang="x-none" dirty="0" smtClean="0"/>
              <a:t>за</a:t>
            </a:r>
            <a:r>
              <a:rPr lang="sr-Latn-CS" dirty="0" smtClean="0"/>
              <a:t> </a:t>
            </a:r>
            <a:r>
              <a:rPr lang="x-none" dirty="0" smtClean="0"/>
              <a:t>транспорт</a:t>
            </a:r>
            <a:endParaRPr lang="sr-Latn-CS" dirty="0" smtClean="0"/>
          </a:p>
          <a:p>
            <a:pPr eaLnBrk="1" hangingPunct="1">
              <a:buFontTx/>
              <a:buChar char="-"/>
            </a:pPr>
            <a:r>
              <a:rPr lang="x-none" b="1" dirty="0" smtClean="0"/>
              <a:t>Није</a:t>
            </a:r>
            <a:r>
              <a:rPr lang="sr-Latn-CS" dirty="0" smtClean="0"/>
              <a:t> </a:t>
            </a:r>
            <a:r>
              <a:rPr lang="x-none" dirty="0" smtClean="0"/>
              <a:t>време</a:t>
            </a:r>
            <a:r>
              <a:rPr lang="sr-Latn-CS" dirty="0" smtClean="0"/>
              <a:t> </a:t>
            </a:r>
            <a:r>
              <a:rPr lang="x-none" dirty="0" smtClean="0"/>
              <a:t>за</a:t>
            </a:r>
            <a:r>
              <a:rPr lang="sr-Latn-CS" dirty="0" smtClean="0"/>
              <a:t> </a:t>
            </a:r>
            <a:r>
              <a:rPr lang="x-none" dirty="0" smtClean="0"/>
              <a:t>прехоспитално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збрињавање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</a:t>
            </a:r>
            <a:r>
              <a:rPr lang="x-none" dirty="0" smtClean="0"/>
              <a:t>Ургентном</a:t>
            </a:r>
            <a:r>
              <a:rPr lang="sr-Latn-CS" dirty="0" smtClean="0"/>
              <a:t> </a:t>
            </a:r>
            <a:r>
              <a:rPr lang="x-none" dirty="0" smtClean="0"/>
              <a:t>центру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eaLnBrk="1" hangingPunct="1"/>
            <a:r>
              <a:rPr lang="x-none" dirty="0" smtClean="0"/>
              <a:t>Прехоспитално</a:t>
            </a:r>
            <a:r>
              <a:rPr lang="sr-Latn-CS" dirty="0" smtClean="0"/>
              <a:t> </a:t>
            </a:r>
            <a:r>
              <a:rPr lang="x-none" dirty="0" smtClean="0"/>
              <a:t>збрињавање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590800"/>
            <a:ext cx="8229600" cy="4525963"/>
          </a:xfrm>
        </p:spPr>
        <p:txBody>
          <a:bodyPr/>
          <a:lstStyle/>
          <a:p>
            <a:pPr eaLnBrk="1" hangingPunct="1"/>
            <a:r>
              <a:rPr lang="x-none" b="1" dirty="0" smtClean="0">
                <a:solidFill>
                  <a:srgbClr val="FF0000"/>
                </a:solidFill>
              </a:rPr>
              <a:t>Брза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тачна</a:t>
            </a:r>
            <a:r>
              <a:rPr lang="sr-Latn-CS" dirty="0" smtClean="0"/>
              <a:t> </a:t>
            </a:r>
            <a:r>
              <a:rPr lang="x-none" dirty="0" smtClean="0"/>
              <a:t>процена</a:t>
            </a:r>
            <a:r>
              <a:rPr lang="sr-Latn-CS" dirty="0" smtClean="0"/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иницијална</a:t>
            </a:r>
            <a:r>
              <a:rPr lang="sr-Latn-CS" dirty="0" smtClean="0"/>
              <a:t> </a:t>
            </a:r>
            <a:r>
              <a:rPr lang="x-none" dirty="0" smtClean="0"/>
              <a:t>ресусцитација</a:t>
            </a:r>
            <a:endParaRPr lang="sr-Latn-CS" dirty="0" smtClean="0"/>
          </a:p>
          <a:p>
            <a:pPr eaLnBrk="1" hangingPunct="1"/>
            <a:r>
              <a:rPr lang="x-none" b="1" dirty="0" smtClean="0">
                <a:solidFill>
                  <a:srgbClr val="FF0000"/>
                </a:solidFill>
              </a:rPr>
              <a:t>брз</a:t>
            </a:r>
            <a:r>
              <a:rPr lang="sr-Latn-CS" b="1" dirty="0" smtClean="0">
                <a:solidFill>
                  <a:srgbClr val="FF0000"/>
                </a:solidFill>
              </a:rPr>
              <a:t> </a:t>
            </a:r>
            <a:r>
              <a:rPr lang="x-none" dirty="0" smtClean="0"/>
              <a:t>и</a:t>
            </a:r>
            <a:r>
              <a:rPr lang="sr-Latn-CS" dirty="0" smtClean="0"/>
              <a:t> </a:t>
            </a:r>
            <a:r>
              <a:rPr lang="x-none" dirty="0" smtClean="0"/>
              <a:t>адекватан</a:t>
            </a:r>
            <a:r>
              <a:rPr lang="sr-Latn-CS" dirty="0" smtClean="0"/>
              <a:t> </a:t>
            </a:r>
            <a:r>
              <a:rPr lang="x-none" dirty="0" smtClean="0"/>
              <a:t>транспорт</a:t>
            </a:r>
            <a:r>
              <a:rPr lang="sr-Latn-CS" dirty="0" smtClean="0"/>
              <a:t> </a:t>
            </a:r>
            <a:r>
              <a:rPr lang="x-none" dirty="0" smtClean="0"/>
              <a:t>у</a:t>
            </a:r>
            <a:r>
              <a:rPr lang="sr-Latn-CS" dirty="0" smtClean="0"/>
              <a:t> </a:t>
            </a:r>
            <a:r>
              <a:rPr lang="x-none" dirty="0" smtClean="0"/>
              <a:t>адекватну</a:t>
            </a:r>
            <a:r>
              <a:rPr lang="sr-Latn-CS" dirty="0" smtClean="0"/>
              <a:t> </a:t>
            </a:r>
            <a:r>
              <a:rPr lang="x-none" dirty="0" smtClean="0"/>
              <a:t>установу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975</Words>
  <Application>Microsoft Office PowerPoint</Application>
  <PresentationFormat>On-screen Show (4:3)</PresentationFormat>
  <Paragraphs>184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Default Design</vt:lpstr>
      <vt:lpstr>Наставна јединица: Траума</vt:lpstr>
      <vt:lpstr>траума</vt:lpstr>
      <vt:lpstr>Траума</vt:lpstr>
      <vt:lpstr>Када повређени умиру</vt:lpstr>
      <vt:lpstr>Тренутна смрт</vt:lpstr>
      <vt:lpstr>Рана смрт (1-3 сата)</vt:lpstr>
      <vt:lpstr>Касна смрт (2-4 недеље)</vt:lpstr>
      <vt:lpstr> време збрињавања вс. преживљавање</vt:lpstr>
      <vt:lpstr>Прехоспитално збрињавање</vt:lpstr>
      <vt:lpstr>Примарни преглед и ресусцитација </vt:lpstr>
      <vt:lpstr>Иницијална процена-примарни преглед</vt:lpstr>
      <vt:lpstr>Airway</vt:lpstr>
      <vt:lpstr>Airway</vt:lpstr>
      <vt:lpstr>Breating</vt:lpstr>
      <vt:lpstr>Breating</vt:lpstr>
      <vt:lpstr>Circulation</vt:lpstr>
      <vt:lpstr>Circulation</vt:lpstr>
      <vt:lpstr>Circulation</vt:lpstr>
      <vt:lpstr>Disability (функција ЦНС)</vt:lpstr>
      <vt:lpstr>Disability (функција ЦНС)</vt:lpstr>
      <vt:lpstr>Expose and Examine</vt:lpstr>
      <vt:lpstr>Детаљно испитивање (секундарни преглед)</vt:lpstr>
      <vt:lpstr>Повреде главе</vt:lpstr>
      <vt:lpstr>Дијагноза </vt:lpstr>
      <vt:lpstr>Лечење</vt:lpstr>
      <vt:lpstr>Лечење</vt:lpstr>
      <vt:lpstr>Повреде кичмене мождине</vt:lpstr>
      <vt:lpstr>Иницијална процена</vt:lpstr>
      <vt:lpstr>Лечење:</vt:lpstr>
      <vt:lpstr>Траума абдомена</vt:lpstr>
      <vt:lpstr>Дијагноза</vt:lpstr>
      <vt:lpstr>Терапија</vt:lpstr>
      <vt:lpstr>Траума грудног коша</vt:lpstr>
      <vt:lpstr>Хитне животноспашавајуће интервенције</vt:lpstr>
      <vt:lpstr>Лечење</vt:lpstr>
      <vt:lpstr>Лечење</vt:lpstr>
      <vt:lpstr>ЗАКЉУЧАК</vt:lpstr>
    </vt:vector>
  </TitlesOfParts>
  <Company>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Trauma</dc:title>
  <dc:creator>XP</dc:creator>
  <cp:lastModifiedBy>User</cp:lastModifiedBy>
  <cp:revision>13</cp:revision>
  <dcterms:created xsi:type="dcterms:W3CDTF">2009-04-18T12:54:19Z</dcterms:created>
  <dcterms:modified xsi:type="dcterms:W3CDTF">2014-05-19T06:49:56Z</dcterms:modified>
</cp:coreProperties>
</file>